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0" r:id="rId2"/>
    <p:sldId id="261" r:id="rId3"/>
    <p:sldId id="289" r:id="rId4"/>
    <p:sldId id="290" r:id="rId5"/>
    <p:sldId id="297" r:id="rId6"/>
    <p:sldId id="291" r:id="rId7"/>
    <p:sldId id="302" r:id="rId8"/>
    <p:sldId id="292" r:id="rId9"/>
    <p:sldId id="293" r:id="rId10"/>
    <p:sldId id="299" r:id="rId11"/>
    <p:sldId id="294" r:id="rId12"/>
    <p:sldId id="296" r:id="rId13"/>
    <p:sldId id="276" r:id="rId14"/>
    <p:sldId id="301" r:id="rId15"/>
    <p:sldId id="295" r:id="rId16"/>
    <p:sldId id="273" r:id="rId17"/>
    <p:sldId id="266" r:id="rId18"/>
    <p:sldId id="283" r:id="rId19"/>
    <p:sldId id="284" r:id="rId20"/>
    <p:sldId id="305" r:id="rId21"/>
    <p:sldId id="306" r:id="rId22"/>
    <p:sldId id="286" r:id="rId23"/>
  </p:sldIdLst>
  <p:sldSz cx="7562850" cy="10688638"/>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cis Pontpoint - Qualité de Vie" initials="MP-QdV" lastIdx="0" clrIdx="0">
    <p:extLst>
      <p:ext uri="{19B8F6BF-5375-455C-9EA6-DF929625EA0E}">
        <p15:presenceInfo xmlns:p15="http://schemas.microsoft.com/office/powerpoint/2012/main" userId="Medicis Pontpoint - Qualité de Vie" providerId="None"/>
      </p:ext>
    </p:extLst>
  </p:cmAuthor>
  <p:cmAuthor id="2" name="Medicis Pontpoint - Qualité de Vie" initials="MP-QdV [2]" lastIdx="1" clrIdx="1">
    <p:extLst>
      <p:ext uri="{19B8F6BF-5375-455C-9EA6-DF929625EA0E}">
        <p15:presenceInfo xmlns:p15="http://schemas.microsoft.com/office/powerpoint/2012/main" userId="S-1-5-21-1508939343-2933542139-1514774565-6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6699"/>
    <a:srgbClr val="FF3399"/>
    <a:srgbClr val="E6665C"/>
    <a:srgbClr val="CC99FF"/>
    <a:srgbClr val="604E48"/>
    <a:srgbClr val="755E56"/>
    <a:srgbClr val="6D5851"/>
    <a:srgbClr val="FFFFFF"/>
    <a:srgbClr val="524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51" autoAdjust="0"/>
  </p:normalViewPr>
  <p:slideViewPr>
    <p:cSldViewPr snapToGrid="0" snapToObjects="1">
      <p:cViewPr varScale="1">
        <p:scale>
          <a:sx n="75" d="100"/>
          <a:sy n="75" d="100"/>
        </p:scale>
        <p:origin x="3006" y="5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7B16A0-31E8-C845-84AA-6903F401FD19}" type="datetimeFigureOut">
              <a:rPr lang="fr-FR" smtClean="0"/>
              <a:t>10/06/2025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388356-AA1F-C942-8EE3-DA7B18AD0E76}" type="slidenum">
              <a:rPr lang="fr-FR" smtClean="0"/>
              <a:t>‹N°›</a:t>
            </a:fld>
            <a:endParaRPr lang="fr-FR"/>
          </a:p>
        </p:txBody>
      </p:sp>
    </p:spTree>
    <p:extLst>
      <p:ext uri="{BB962C8B-B14F-4D97-AF65-F5344CB8AC3E}">
        <p14:creationId xmlns:p14="http://schemas.microsoft.com/office/powerpoint/2010/main" val="29544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EBC6E9-2D90-6944-8CE2-B76C8D17DBB4}" type="datetimeFigureOut">
              <a:rPr lang="fr-FR" smtClean="0"/>
              <a:t>10/06/2025</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356207-A42C-5448-8700-0CBE3668169B}" type="slidenum">
              <a:rPr lang="fr-FR" smtClean="0"/>
              <a:t>‹N°›</a:t>
            </a:fld>
            <a:endParaRPr lang="fr-FR"/>
          </a:p>
        </p:txBody>
      </p:sp>
    </p:spTree>
    <p:extLst>
      <p:ext uri="{BB962C8B-B14F-4D97-AF65-F5344CB8AC3E}">
        <p14:creationId xmlns:p14="http://schemas.microsoft.com/office/powerpoint/2010/main" val="37966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44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14320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8417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774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6105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7293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5ADFA3-6D09-134D-AA88-A61BDE351E7C}" type="datetimeFigureOut">
              <a:rPr lang="fr-FR" smtClean="0"/>
              <a:t>10/06/2025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9304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5ADFA3-6D09-134D-AA88-A61BDE351E7C}" type="datetimeFigureOut">
              <a:rPr lang="fr-FR" smtClean="0"/>
              <a:t>10/06/2025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003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ADFA3-6D09-134D-AA88-A61BDE351E7C}" type="datetimeFigureOut">
              <a:rPr lang="fr-FR" smtClean="0"/>
              <a:t>10/06/2025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2079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627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09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900" b="1" i="0">
                <a:solidFill>
                  <a:schemeClr val="tx1">
                    <a:tint val="75000"/>
                  </a:schemeClr>
                </a:solidFill>
                <a:latin typeface="Arial"/>
                <a:cs typeface="Arial"/>
              </a:defRPr>
            </a:lvl1pPr>
          </a:lstStyle>
          <a:p>
            <a:fld id="{D25ADFA3-6D09-134D-AA88-A61BDE351E7C}" type="datetimeFigureOut">
              <a:rPr lang="fr-FR" smtClean="0"/>
              <a:pPr/>
              <a:t>10/06/2025</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900" b="1" i="0">
                <a:solidFill>
                  <a:schemeClr val="tx1">
                    <a:tint val="75000"/>
                  </a:schemeClr>
                </a:solidFill>
                <a:latin typeface="Arial"/>
                <a:cs typeface="Aria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900" b="1" i="0">
                <a:solidFill>
                  <a:schemeClr val="tx1">
                    <a:tint val="75000"/>
                  </a:schemeClr>
                </a:solidFill>
                <a:latin typeface="Arial"/>
                <a:cs typeface="Arial"/>
              </a:defRPr>
            </a:lvl1pPr>
          </a:lstStyle>
          <a:p>
            <a:fld id="{5D5E2455-803E-1648-97B5-B803AFB9661C}" type="slidenum">
              <a:rPr lang="fr-FR" smtClean="0"/>
              <a:pPr/>
              <a:t>‹N°›</a:t>
            </a:fld>
            <a:endParaRPr lang="fr-FR"/>
          </a:p>
        </p:txBody>
      </p:sp>
    </p:spTree>
    <p:extLst>
      <p:ext uri="{BB962C8B-B14F-4D97-AF65-F5344CB8AC3E}">
        <p14:creationId xmlns:p14="http://schemas.microsoft.com/office/powerpoint/2010/main" val="226860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vdpri-my.sharepoint.com/personal/nvignolet_expertise-soins_fr/Documents/Doc1.docx?web=1" TargetMode="External"/><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9.jpeg"/><Relationship Id="rId7" Type="http://schemas.openxmlformats.org/officeDocument/2006/relationships/image" Target="../media/image46.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2.wdp"/><Relationship Id="rId10" Type="http://schemas.openxmlformats.org/officeDocument/2006/relationships/image" Target="../media/image52.jpeg"/><Relationship Id="rId4" Type="http://schemas.openxmlformats.org/officeDocument/2006/relationships/image" Target="../media/image49.png"/><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png"/><Relationship Id="rId7"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3.png"/><Relationship Id="rId4" Type="http://schemas.openxmlformats.org/officeDocument/2006/relationships/image" Target="../media/image9.jpeg"/><Relationship Id="rId9"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5.jpe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0.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7.png"/><Relationship Id="rId7"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jpeg"/><Relationship Id="rId7"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4.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3.emf"/><Relationship Id="rId4" Type="http://schemas.openxmlformats.org/officeDocument/2006/relationships/image" Target="../media/image25.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61425" y="359998"/>
            <a:ext cx="6840000" cy="1907998"/>
          </a:xfrm>
          <a:prstGeom prst="rect">
            <a:avLst/>
          </a:prstGeom>
          <a:solidFill>
            <a:srgbClr val="C50B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empreinte_blanc_fondtransparent.png"/>
          <p:cNvPicPr>
            <a:picLocks noChangeAspect="1"/>
          </p:cNvPicPr>
          <p:nvPr/>
        </p:nvPicPr>
        <p:blipFill rotWithShape="1">
          <a:blip r:embed="rId2" cstate="email">
            <a:extLst>
              <a:ext uri="{28A0092B-C50C-407E-A947-70E740481C1C}">
                <a14:useLocalDpi xmlns:a14="http://schemas.microsoft.com/office/drawing/2010/main" val="0"/>
              </a:ext>
            </a:extLst>
          </a:blip>
          <a:srcRect r="-3050"/>
          <a:stretch/>
        </p:blipFill>
        <p:spPr>
          <a:xfrm>
            <a:off x="5098055" y="306131"/>
            <a:ext cx="2103370" cy="1931854"/>
          </a:xfrm>
          <a:prstGeom prst="rect">
            <a:avLst/>
          </a:prstGeom>
          <a:ln>
            <a:noFill/>
          </a:ln>
        </p:spPr>
      </p:pic>
      <p:sp>
        <p:nvSpPr>
          <p:cNvPr id="27" name="Text Box 6"/>
          <p:cNvSpPr txBox="1">
            <a:spLocks noChangeArrowheads="1"/>
          </p:cNvSpPr>
          <p:nvPr/>
        </p:nvSpPr>
        <p:spPr bwMode="auto">
          <a:xfrm>
            <a:off x="360000" y="1258790"/>
            <a:ext cx="4896000" cy="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88000" tIns="0" rIns="0" bIns="0" anchor="t">
            <a:noAutofit/>
          </a:bodyPr>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nSpc>
                <a:spcPct val="70000"/>
              </a:lnSpc>
            </a:pPr>
            <a:r>
              <a:rPr lang="fr-FR" sz="2800" dirty="0">
                <a:solidFill>
                  <a:srgbClr val="FFFFFF"/>
                </a:solidFill>
              </a:rPr>
              <a:t>Les </a:t>
            </a:r>
            <a:r>
              <a:rPr lang="fr-FR" sz="2800" dirty="0" smtClean="0">
                <a:solidFill>
                  <a:srgbClr val="FFFFFF"/>
                </a:solidFill>
              </a:rPr>
              <a:t>Jardins Médicis</a:t>
            </a:r>
            <a:endParaRPr lang="fr-FR" sz="2800" dirty="0">
              <a:solidFill>
                <a:srgbClr val="FFFFFF"/>
              </a:solidFill>
            </a:endParaRPr>
          </a:p>
        </p:txBody>
      </p:sp>
      <p:sp>
        <p:nvSpPr>
          <p:cNvPr id="30" name="Rectangle 5"/>
          <p:cNvSpPr>
            <a:spLocks noChangeArrowheads="1"/>
          </p:cNvSpPr>
          <p:nvPr/>
        </p:nvSpPr>
        <p:spPr bwMode="auto">
          <a:xfrm>
            <a:off x="361425" y="10276555"/>
            <a:ext cx="6840000" cy="361950"/>
          </a:xfrm>
          <a:prstGeom prst="rect">
            <a:avLst/>
          </a:prstGeom>
          <a:noFill/>
          <a:ln>
            <a:noFill/>
          </a:ln>
          <a:effectLst/>
        </p:spPr>
        <p:txBody>
          <a:bodyPr wrap="none" anchor="ctr"/>
          <a:lstStyle/>
          <a:p>
            <a:pPr algn="ctr"/>
            <a:r>
              <a:rPr lang="fr-FR" sz="900" dirty="0" smtClean="0">
                <a:solidFill>
                  <a:srgbClr val="52423C"/>
                </a:solidFill>
                <a:latin typeface="Arial"/>
                <a:cs typeface="Arial"/>
              </a:rPr>
              <a:t>31 place de la ferme du </a:t>
            </a:r>
            <a:r>
              <a:rPr lang="fr-FR" sz="900" dirty="0" err="1" smtClean="0">
                <a:solidFill>
                  <a:srgbClr val="52423C"/>
                </a:solidFill>
                <a:latin typeface="Arial"/>
                <a:cs typeface="Arial"/>
              </a:rPr>
              <a:t>Fay</a:t>
            </a:r>
            <a:r>
              <a:rPr lang="fr-FR" sz="900" dirty="0" smtClean="0">
                <a:solidFill>
                  <a:srgbClr val="52423C"/>
                </a:solidFill>
                <a:latin typeface="Arial"/>
                <a:cs typeface="Arial"/>
              </a:rPr>
              <a:t> 60700 PONTPOINT • </a:t>
            </a:r>
            <a:r>
              <a:rPr lang="fr-FR" sz="900" dirty="0">
                <a:solidFill>
                  <a:srgbClr val="52423C"/>
                </a:solidFill>
                <a:latin typeface="Arial"/>
                <a:cs typeface="Arial"/>
              </a:rPr>
              <a:t>Tél. : </a:t>
            </a:r>
            <a:r>
              <a:rPr lang="fr-FR" sz="900" dirty="0" smtClean="0">
                <a:solidFill>
                  <a:srgbClr val="52423C"/>
                </a:solidFill>
                <a:latin typeface="Arial"/>
                <a:cs typeface="Arial"/>
              </a:rPr>
              <a:t>03 44 56 82 82 • medicis-pontpoint@domusvi.com </a:t>
            </a:r>
            <a:endParaRPr lang="fr-FR" sz="900" dirty="0">
              <a:solidFill>
                <a:srgbClr val="52423C"/>
              </a:solidFill>
              <a:latin typeface="Arial"/>
              <a:cs typeface="Arial"/>
            </a:endParaRPr>
          </a:p>
        </p:txBody>
      </p:sp>
      <p:pic>
        <p:nvPicPr>
          <p:cNvPr id="64" name="Image 63"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425" y="9795632"/>
            <a:ext cx="1655999" cy="480923"/>
          </a:xfrm>
          <a:prstGeom prst="rect">
            <a:avLst/>
          </a:prstGeom>
        </p:spPr>
      </p:pic>
      <p:sp>
        <p:nvSpPr>
          <p:cNvPr id="41" name="Espace réservé de la date 3"/>
          <p:cNvSpPr>
            <a:spLocks noGrp="1"/>
          </p:cNvSpPr>
          <p:nvPr>
            <p:ph type="dt" sz="half" idx="10"/>
          </p:nvPr>
        </p:nvSpPr>
        <p:spPr>
          <a:xfrm>
            <a:off x="5255999" y="830757"/>
            <a:ext cx="1764665" cy="94628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ctr">
              <a:lnSpc>
                <a:spcPct val="80000"/>
              </a:lnSpc>
            </a:pPr>
            <a:r>
              <a:rPr lang="fr-FR" sz="2400" dirty="0" smtClean="0">
                <a:solidFill>
                  <a:srgbClr val="755E56"/>
                </a:solidFill>
              </a:rPr>
              <a:t>MAI</a:t>
            </a:r>
          </a:p>
          <a:p>
            <a:pPr algn="ctr">
              <a:lnSpc>
                <a:spcPct val="80000"/>
              </a:lnSpc>
            </a:pPr>
            <a:r>
              <a:rPr lang="fr-FR" sz="2400" dirty="0" smtClean="0">
                <a:solidFill>
                  <a:srgbClr val="755E56"/>
                </a:solidFill>
              </a:rPr>
              <a:t>JUIN</a:t>
            </a:r>
          </a:p>
          <a:p>
            <a:pPr algn="ctr">
              <a:lnSpc>
                <a:spcPct val="80000"/>
              </a:lnSpc>
            </a:pPr>
            <a:r>
              <a:rPr lang="fr-FR" sz="2400" dirty="0" smtClean="0">
                <a:solidFill>
                  <a:srgbClr val="755E56"/>
                </a:solidFill>
              </a:rPr>
              <a:t>2025</a:t>
            </a:r>
            <a:endParaRPr lang="fr-FR" sz="2400" dirty="0">
              <a:solidFill>
                <a:srgbClr val="755E56"/>
              </a:solidFill>
            </a:endParaRPr>
          </a:p>
        </p:txBody>
      </p:sp>
      <p:pic>
        <p:nvPicPr>
          <p:cNvPr id="3" name="Imag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581" y="2335190"/>
            <a:ext cx="2971839" cy="2676293"/>
          </a:xfrm>
          <a:prstGeom prst="rect">
            <a:avLst/>
          </a:prstGeom>
        </p:spPr>
      </p:pic>
      <p:pic>
        <p:nvPicPr>
          <p:cNvPr id="23" name="Image 22" descr="domusVi_fondempreinte_blanc.png">
            <a:hlinkClick r:id="rId5"/>
          </p:cNvPr>
          <p:cNvPicPr>
            <a:picLocks noChangeAspect="1"/>
          </p:cNvPicPr>
          <p:nvPr/>
        </p:nvPicPr>
        <p:blipFill rotWithShape="1">
          <a:blip r:embed="rId6" cstate="email">
            <a:extLst>
              <a:ext uri="{28A0092B-C50C-407E-A947-70E740481C1C}">
                <a14:useLocalDpi xmlns:a14="http://schemas.microsoft.com/office/drawing/2010/main" val="0"/>
              </a:ext>
            </a:extLst>
          </a:blip>
          <a:srcRect l="70925" t="32498" r="10496" b="31526"/>
          <a:stretch/>
        </p:blipFill>
        <p:spPr>
          <a:xfrm>
            <a:off x="231880" y="2305980"/>
            <a:ext cx="2971839" cy="2804591"/>
          </a:xfrm>
          <a:prstGeom prst="rect">
            <a:avLst/>
          </a:prstGeom>
        </p:spPr>
      </p:pic>
      <p:sp>
        <p:nvSpPr>
          <p:cNvPr id="63" name="Rectangle 4"/>
          <p:cNvSpPr txBox="1">
            <a:spLocks noChangeArrowheads="1"/>
          </p:cNvSpPr>
          <p:nvPr/>
        </p:nvSpPr>
        <p:spPr>
          <a:xfrm>
            <a:off x="2916000" y="3415277"/>
            <a:ext cx="4679999" cy="376978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2">
              <a:lnSpc>
                <a:spcPct val="90000"/>
              </a:lnSpc>
              <a:spcBef>
                <a:spcPts val="0"/>
              </a:spcBef>
            </a:pPr>
            <a:endParaRPr lang="fr-FR" sz="1800" dirty="0">
              <a:solidFill>
                <a:schemeClr val="tx1"/>
              </a:solidFill>
              <a:latin typeface="Arial" charset="0"/>
              <a:cs typeface="Arial" charset="0"/>
            </a:endParaRPr>
          </a:p>
        </p:txBody>
      </p:sp>
      <p:sp>
        <p:nvSpPr>
          <p:cNvPr id="4" name="Rectangle 3"/>
          <p:cNvSpPr/>
          <p:nvPr/>
        </p:nvSpPr>
        <p:spPr>
          <a:xfrm>
            <a:off x="3880859" y="2411493"/>
            <a:ext cx="3320566" cy="369332"/>
          </a:xfrm>
          <a:prstGeom prst="rect">
            <a:avLst/>
          </a:prstGeom>
        </p:spPr>
        <p:txBody>
          <a:bodyPr wrap="square">
            <a:spAutoFit/>
          </a:bodyPr>
          <a:lstStyle/>
          <a:p>
            <a:endParaRPr lang="fr-FR" dirty="0"/>
          </a:p>
        </p:txBody>
      </p:sp>
      <p:pic>
        <p:nvPicPr>
          <p:cNvPr id="2" name="Image 1"/>
          <p:cNvPicPr>
            <a:picLocks noChangeAspect="1"/>
          </p:cNvPicPr>
          <p:nvPr/>
        </p:nvPicPr>
        <p:blipFill>
          <a:blip r:embed="rId7"/>
          <a:stretch>
            <a:fillRect/>
          </a:stretch>
        </p:blipFill>
        <p:spPr>
          <a:xfrm>
            <a:off x="360000" y="5160519"/>
            <a:ext cx="2656169" cy="3462781"/>
          </a:xfrm>
          <a:prstGeom prst="rect">
            <a:avLst/>
          </a:prstGeom>
        </p:spPr>
      </p:pic>
      <p:pic>
        <p:nvPicPr>
          <p:cNvPr id="13" name="Image 12" descr="Poésie : Durant l'été - Anthony Stolz [Poésie][Élémentaire] - Le Bazar du  Lion"/>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38438" y="5078677"/>
            <a:ext cx="4191001" cy="3797182"/>
          </a:xfrm>
          <a:prstGeom prst="rect">
            <a:avLst/>
          </a:prstGeom>
          <a:noFill/>
          <a:ln>
            <a:noFill/>
          </a:ln>
        </p:spPr>
      </p:pic>
      <p:pic>
        <p:nvPicPr>
          <p:cNvPr id="4098" name="Picture 2" descr="Page de coloriage de la harpe traditionnelle | Image Premium générée à base  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1100" y="2335190"/>
            <a:ext cx="3098799"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5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1134" y="-18165"/>
            <a:ext cx="5456393" cy="707197"/>
          </a:xfrm>
          <a:prstGeom prst="rect">
            <a:avLst/>
          </a:prstGeom>
        </p:spPr>
      </p:pic>
      <p:pic>
        <p:nvPicPr>
          <p:cNvPr id="3" name="Image 2"/>
          <p:cNvPicPr>
            <a:picLocks noChangeAspect="1"/>
          </p:cNvPicPr>
          <p:nvPr/>
        </p:nvPicPr>
        <p:blipFill>
          <a:blip r:embed="rId3"/>
          <a:stretch>
            <a:fillRect/>
          </a:stretch>
        </p:blipFill>
        <p:spPr>
          <a:xfrm>
            <a:off x="5796590" y="245522"/>
            <a:ext cx="1633870" cy="475529"/>
          </a:xfrm>
          <a:prstGeom prst="rect">
            <a:avLst/>
          </a:prstGeom>
        </p:spPr>
      </p:pic>
      <p:pic>
        <p:nvPicPr>
          <p:cNvPr id="4" name="Image 3"/>
          <p:cNvPicPr>
            <a:picLocks noChangeAspect="1"/>
          </p:cNvPicPr>
          <p:nvPr/>
        </p:nvPicPr>
        <p:blipFill>
          <a:blip r:embed="rId4"/>
          <a:stretch>
            <a:fillRect/>
          </a:stretch>
        </p:blipFill>
        <p:spPr>
          <a:xfrm>
            <a:off x="103468" y="980055"/>
            <a:ext cx="853514" cy="829128"/>
          </a:xfrm>
          <a:prstGeom prst="rect">
            <a:avLst/>
          </a:prstGeom>
        </p:spPr>
      </p:pic>
      <p:pic>
        <p:nvPicPr>
          <p:cNvPr id="7" name="Image 6"/>
          <p:cNvPicPr>
            <a:picLocks noChangeAspect="1"/>
          </p:cNvPicPr>
          <p:nvPr/>
        </p:nvPicPr>
        <p:blipFill>
          <a:blip r:embed="rId5"/>
          <a:stretch>
            <a:fillRect/>
          </a:stretch>
        </p:blipFill>
        <p:spPr>
          <a:xfrm>
            <a:off x="590155" y="1217820"/>
            <a:ext cx="6840305" cy="591363"/>
          </a:xfrm>
          <a:prstGeom prst="rect">
            <a:avLst/>
          </a:prstGeom>
        </p:spPr>
      </p:pic>
      <p:pic>
        <p:nvPicPr>
          <p:cNvPr id="6146" name="Picture 2" descr="Photo de Tarte aux fraises et mascarpon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63800" y="1705769"/>
            <a:ext cx="3332790" cy="2499593"/>
          </a:xfrm>
          <a:prstGeom prst="rect">
            <a:avLst/>
          </a:prstGeom>
          <a:noFill/>
          <a:extLst>
            <a:ext uri="{909E8E84-426E-40DD-AFC4-6F175D3DCCD1}">
              <a14:hiddenFill xmlns:a14="http://schemas.microsoft.com/office/drawing/2010/main">
                <a:solidFill>
                  <a:srgbClr val="FFFFFF"/>
                </a:solidFill>
              </a14:hiddenFill>
            </a:ext>
          </a:extLst>
        </p:spPr>
      </p:pic>
      <p:sp>
        <p:nvSpPr>
          <p:cNvPr id="6145" name="Rectangle 6144"/>
          <p:cNvSpPr/>
          <p:nvPr/>
        </p:nvSpPr>
        <p:spPr>
          <a:xfrm>
            <a:off x="747713" y="4275694"/>
            <a:ext cx="6682747" cy="6463308"/>
          </a:xfrm>
          <a:prstGeom prst="rect">
            <a:avLst/>
          </a:prstGeom>
        </p:spPr>
        <p:txBody>
          <a:bodyPr wrap="square">
            <a:spAutoFit/>
          </a:bodyPr>
          <a:lstStyle/>
          <a:p>
            <a:r>
              <a:rPr lang="fr-FR" b="1" dirty="0">
                <a:solidFill>
                  <a:srgbClr val="333333"/>
                </a:solidFill>
                <a:latin typeface="larsseit-bold-webfont"/>
              </a:rPr>
              <a:t>Préparation</a:t>
            </a:r>
          </a:p>
          <a:p>
            <a:pPr>
              <a:buFont typeface="Arial" panose="020B0604020202020204" pitchFamily="34" charset="0"/>
              <a:buChar char="•"/>
            </a:pPr>
            <a:r>
              <a:rPr lang="fr-FR" b="1" cap="all" dirty="0">
                <a:solidFill>
                  <a:srgbClr val="333333"/>
                </a:solidFill>
                <a:latin typeface="larsseit-bold-webfont"/>
              </a:rPr>
              <a:t>Étape 1</a:t>
            </a:r>
          </a:p>
          <a:p>
            <a:pPr>
              <a:buFont typeface="Arial" panose="020B0604020202020204" pitchFamily="34" charset="0"/>
              <a:buChar char="•"/>
            </a:pPr>
            <a:r>
              <a:rPr lang="fr-FR" dirty="0">
                <a:solidFill>
                  <a:srgbClr val="333333"/>
                </a:solidFill>
                <a:latin typeface="larsseit-webfont"/>
              </a:rPr>
              <a:t>Préchauffez le four th.6 (180 °C).</a:t>
            </a:r>
          </a:p>
          <a:p>
            <a:pPr>
              <a:buFont typeface="Arial" panose="020B0604020202020204" pitchFamily="34" charset="0"/>
              <a:buChar char="•"/>
            </a:pPr>
            <a:r>
              <a:rPr lang="fr-FR" b="1" cap="all" dirty="0">
                <a:solidFill>
                  <a:srgbClr val="333333"/>
                </a:solidFill>
                <a:latin typeface="larsseit-bold-webfont"/>
              </a:rPr>
              <a:t>Étape 2</a:t>
            </a:r>
          </a:p>
          <a:p>
            <a:pPr>
              <a:buFont typeface="Arial" panose="020B0604020202020204" pitchFamily="34" charset="0"/>
              <a:buChar char="•"/>
            </a:pPr>
            <a:r>
              <a:rPr lang="fr-FR" dirty="0">
                <a:solidFill>
                  <a:srgbClr val="333333"/>
                </a:solidFill>
                <a:latin typeface="larsseit-webfont"/>
              </a:rPr>
              <a:t>Mélangez dans un saladier la farine, le beurre, le sucre, le lait, les œufs, le sucre vanillé et le sel. Travaillez un peu et enroulez en boule. Réservez 1 h au frais</a:t>
            </a:r>
            <a:r>
              <a:rPr lang="fr-FR" dirty="0" smtClean="0">
                <a:solidFill>
                  <a:srgbClr val="333333"/>
                </a:solidFill>
                <a:latin typeface="larsseit-webfont"/>
              </a:rPr>
              <a:t>.</a:t>
            </a:r>
          </a:p>
          <a:p>
            <a:pPr>
              <a:buFont typeface="Arial" panose="020B0604020202020204" pitchFamily="34" charset="0"/>
              <a:buChar char="•"/>
            </a:pPr>
            <a:r>
              <a:rPr lang="fr-FR" b="1" cap="all" dirty="0">
                <a:solidFill>
                  <a:srgbClr val="333333"/>
                </a:solidFill>
                <a:latin typeface="larsseit-bold-webfont"/>
              </a:rPr>
              <a:t>Étape 3</a:t>
            </a:r>
          </a:p>
          <a:p>
            <a:pPr>
              <a:buFont typeface="Arial" panose="020B0604020202020204" pitchFamily="34" charset="0"/>
              <a:buChar char="•"/>
            </a:pPr>
            <a:r>
              <a:rPr lang="fr-FR" dirty="0">
                <a:solidFill>
                  <a:srgbClr val="333333"/>
                </a:solidFill>
                <a:latin typeface="larsseit-webfont"/>
              </a:rPr>
              <a:t>Abaissez et étalez la pâte dans un moule à tarte. Couvrez d'une feuille de papier de cuisson, puis de billes d'argile, et enfournez durant 25 min.</a:t>
            </a:r>
          </a:p>
          <a:p>
            <a:pPr>
              <a:buFont typeface="Arial" panose="020B0604020202020204" pitchFamily="34" charset="0"/>
              <a:buChar char="•"/>
            </a:pPr>
            <a:r>
              <a:rPr lang="fr-FR" b="1" cap="all" dirty="0">
                <a:solidFill>
                  <a:srgbClr val="333333"/>
                </a:solidFill>
                <a:latin typeface="larsseit-bold-webfont"/>
              </a:rPr>
              <a:t>Étape 4</a:t>
            </a:r>
          </a:p>
          <a:p>
            <a:pPr>
              <a:buFont typeface="Arial" panose="020B0604020202020204" pitchFamily="34" charset="0"/>
              <a:buChar char="•"/>
            </a:pPr>
            <a:r>
              <a:rPr lang="fr-FR" dirty="0">
                <a:solidFill>
                  <a:srgbClr val="333333"/>
                </a:solidFill>
                <a:latin typeface="larsseit-webfont"/>
              </a:rPr>
              <a:t>Dans une terrine, fouettez le mascarpone, le sucre glace et la crème fraîche jusqu'à obtenir une crème chantilly.</a:t>
            </a:r>
          </a:p>
          <a:p>
            <a:pPr>
              <a:buFont typeface="Arial" panose="020B0604020202020204" pitchFamily="34" charset="0"/>
              <a:buChar char="•"/>
            </a:pPr>
            <a:r>
              <a:rPr lang="fr-FR" b="1" cap="all" dirty="0">
                <a:solidFill>
                  <a:srgbClr val="333333"/>
                </a:solidFill>
                <a:latin typeface="larsseit-bold-webfont"/>
              </a:rPr>
              <a:t>Étape 5</a:t>
            </a:r>
          </a:p>
          <a:p>
            <a:pPr>
              <a:buFont typeface="Arial" panose="020B0604020202020204" pitchFamily="34" charset="0"/>
              <a:buChar char="•"/>
            </a:pPr>
            <a:r>
              <a:rPr lang="fr-FR" dirty="0">
                <a:solidFill>
                  <a:srgbClr val="333333"/>
                </a:solidFill>
                <a:latin typeface="larsseit-webfont"/>
              </a:rPr>
              <a:t>Lavez et équeutez les fraises.</a:t>
            </a:r>
          </a:p>
          <a:p>
            <a:pPr>
              <a:buFont typeface="Arial" panose="020B0604020202020204" pitchFamily="34" charset="0"/>
              <a:buChar char="•"/>
            </a:pPr>
            <a:r>
              <a:rPr lang="fr-FR" b="1" cap="all" dirty="0">
                <a:solidFill>
                  <a:srgbClr val="333333"/>
                </a:solidFill>
                <a:latin typeface="larsseit-bold-webfont"/>
              </a:rPr>
              <a:t>Étape 6</a:t>
            </a:r>
          </a:p>
          <a:p>
            <a:pPr>
              <a:buFont typeface="Arial" panose="020B0604020202020204" pitchFamily="34" charset="0"/>
              <a:buChar char="•"/>
            </a:pPr>
            <a:r>
              <a:rPr lang="fr-FR" dirty="0">
                <a:solidFill>
                  <a:srgbClr val="333333"/>
                </a:solidFill>
                <a:latin typeface="larsseit-webfont"/>
              </a:rPr>
              <a:t>Une fois la pâte refroidie, répartissez la crème au mascarpone sur le fond de tarte, puis les fraises.</a:t>
            </a:r>
          </a:p>
          <a:p>
            <a:pPr>
              <a:buFont typeface="Arial" panose="020B0604020202020204" pitchFamily="34" charset="0"/>
              <a:buChar char="•"/>
            </a:pPr>
            <a:r>
              <a:rPr lang="fr-FR" b="1" cap="all" dirty="0">
                <a:solidFill>
                  <a:srgbClr val="333333"/>
                </a:solidFill>
                <a:latin typeface="larsseit-bold-webfont"/>
              </a:rPr>
              <a:t>Étape 7</a:t>
            </a:r>
          </a:p>
          <a:p>
            <a:pPr>
              <a:buFont typeface="Arial" panose="020B0604020202020204" pitchFamily="34" charset="0"/>
              <a:buChar char="•"/>
            </a:pPr>
            <a:r>
              <a:rPr lang="fr-FR" dirty="0">
                <a:solidFill>
                  <a:srgbClr val="333333"/>
                </a:solidFill>
                <a:latin typeface="larsseit-webfont"/>
              </a:rPr>
              <a:t>Couvrez de sucre vanillé.</a:t>
            </a:r>
          </a:p>
          <a:p>
            <a:r>
              <a:rPr lang="fr-FR" dirty="0"/>
              <a:t/>
            </a:r>
            <a:br>
              <a:rPr lang="fr-FR" dirty="0"/>
            </a:br>
            <a:endParaRPr lang="fr-FR" b="0" i="0" dirty="0">
              <a:solidFill>
                <a:srgbClr val="333333"/>
              </a:solidFill>
              <a:effectLst/>
              <a:latin typeface="larsseit-webfont"/>
            </a:endParaRPr>
          </a:p>
        </p:txBody>
      </p:sp>
    </p:spTree>
    <p:extLst>
      <p:ext uri="{BB962C8B-B14F-4D97-AF65-F5344CB8AC3E}">
        <p14:creationId xmlns:p14="http://schemas.microsoft.com/office/powerpoint/2010/main" val="9609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11</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Saviez vous?</a:t>
            </a:r>
            <a:endParaRPr lang="fr-FR" sz="2200" dirty="0">
              <a:solidFill>
                <a:srgbClr val="FFFFFF"/>
              </a:solidFill>
            </a:endParaRPr>
          </a:p>
        </p:txBody>
      </p:sp>
      <p:pic>
        <p:nvPicPr>
          <p:cNvPr id="5122" name="Picture 2" descr="Ma lessive maison #DI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3435" y="2315683"/>
            <a:ext cx="642937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6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69590" y="217053"/>
            <a:ext cx="1633870" cy="475529"/>
          </a:xfrm>
          <a:prstGeom prst="rect">
            <a:avLst/>
          </a:prstGeom>
        </p:spPr>
      </p:pic>
      <p:pic>
        <p:nvPicPr>
          <p:cNvPr id="6" name="Image 5"/>
          <p:cNvPicPr>
            <a:picLocks noChangeAspect="1"/>
          </p:cNvPicPr>
          <p:nvPr/>
        </p:nvPicPr>
        <p:blipFill>
          <a:blip r:embed="rId3"/>
          <a:stretch>
            <a:fillRect/>
          </a:stretch>
        </p:blipFill>
        <p:spPr>
          <a:xfrm>
            <a:off x="325422" y="576281"/>
            <a:ext cx="1355482" cy="1316754"/>
          </a:xfrm>
          <a:prstGeom prst="rect">
            <a:avLst/>
          </a:prstGeom>
        </p:spPr>
      </p:pic>
      <p:pic>
        <p:nvPicPr>
          <p:cNvPr id="10" name="Image 9"/>
          <p:cNvPicPr>
            <a:picLocks noChangeAspect="1"/>
          </p:cNvPicPr>
          <p:nvPr/>
        </p:nvPicPr>
        <p:blipFill>
          <a:blip r:embed="rId4"/>
          <a:stretch>
            <a:fillRect/>
          </a:stretch>
        </p:blipFill>
        <p:spPr>
          <a:xfrm>
            <a:off x="3594158" y="10139688"/>
            <a:ext cx="531866" cy="531866"/>
          </a:xfrm>
          <a:prstGeom prst="rect">
            <a:avLst/>
          </a:prstGeom>
        </p:spPr>
      </p:pic>
      <p:sp>
        <p:nvSpPr>
          <p:cNvPr id="13" name="ZoneTexte 12"/>
          <p:cNvSpPr txBox="1"/>
          <p:nvPr/>
        </p:nvSpPr>
        <p:spPr>
          <a:xfrm>
            <a:off x="3709248" y="10139688"/>
            <a:ext cx="301686" cy="369332"/>
          </a:xfrm>
          <a:prstGeom prst="rect">
            <a:avLst/>
          </a:prstGeom>
          <a:noFill/>
        </p:spPr>
        <p:txBody>
          <a:bodyPr wrap="none" rtlCol="0">
            <a:spAutoFit/>
          </a:bodyPr>
          <a:lstStyle/>
          <a:p>
            <a:r>
              <a:rPr lang="fr-FR" dirty="0" smtClean="0">
                <a:solidFill>
                  <a:schemeClr val="bg1"/>
                </a:solidFill>
              </a:rPr>
              <a:t>9</a:t>
            </a:r>
            <a:endParaRPr lang="fr-FR" dirty="0">
              <a:solidFill>
                <a:schemeClr val="bg1"/>
              </a:solidFill>
            </a:endParaRPr>
          </a:p>
        </p:txBody>
      </p:sp>
      <p:sp>
        <p:nvSpPr>
          <p:cNvPr id="9" name="Rectangle 16"/>
          <p:cNvSpPr txBox="1">
            <a:spLocks noChangeArrowheads="1"/>
          </p:cNvSpPr>
          <p:nvPr/>
        </p:nvSpPr>
        <p:spPr>
          <a:xfrm>
            <a:off x="1230126" y="823505"/>
            <a:ext cx="6073333" cy="725895"/>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Evènements Pontpoint</a:t>
            </a:r>
            <a:endParaRPr lang="fr-FR" sz="2200" dirty="0">
              <a:solidFill>
                <a:srgbClr val="FFFFFF"/>
              </a:solidFill>
            </a:endParaRPr>
          </a:p>
        </p:txBody>
      </p:sp>
      <p:pic>
        <p:nvPicPr>
          <p:cNvPr id="4104" name="Picture 8" descr="Fête de la musique 2025 dans le 93 (Seine-Saint-Denis) et Par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06" y="2140259"/>
            <a:ext cx="6960083" cy="393561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Cartes virtuelles pour la Fête de la musique"/>
          <p:cNvPicPr/>
          <p:nvPr/>
        </p:nvPicPr>
        <p:blipFill>
          <a:blip r:embed="rId6">
            <a:extLst>
              <a:ext uri="{28A0092B-C50C-407E-A947-70E740481C1C}">
                <a14:useLocalDpi xmlns:a14="http://schemas.microsoft.com/office/drawing/2010/main" val="0"/>
              </a:ext>
            </a:extLst>
          </a:blip>
          <a:srcRect/>
          <a:stretch>
            <a:fillRect/>
          </a:stretch>
        </p:blipFill>
        <p:spPr bwMode="auto">
          <a:xfrm>
            <a:off x="1003163" y="6075871"/>
            <a:ext cx="5254625" cy="3700788"/>
          </a:xfrm>
          <a:prstGeom prst="rect">
            <a:avLst/>
          </a:prstGeom>
          <a:noFill/>
          <a:ln>
            <a:noFill/>
          </a:ln>
        </p:spPr>
      </p:pic>
    </p:spTree>
    <p:extLst>
      <p:ext uri="{BB962C8B-B14F-4D97-AF65-F5344CB8AC3E}">
        <p14:creationId xmlns:p14="http://schemas.microsoft.com/office/powerpoint/2010/main" val="217763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r 22"/>
          <p:cNvGrpSpPr>
            <a:grpSpLocks noChangeAspect="1"/>
          </p:cNvGrpSpPr>
          <p:nvPr/>
        </p:nvGrpSpPr>
        <p:grpSpPr>
          <a:xfrm>
            <a:off x="88900" y="800399"/>
            <a:ext cx="1220206" cy="1187128"/>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1134428" y="2120828"/>
            <a:ext cx="5293995" cy="8201101"/>
          </a:xfrm>
        </p:spPr>
        <p:txBody>
          <a:bodyPr>
            <a:normAutofit/>
          </a:bodyPr>
          <a:lstStyle/>
          <a:p>
            <a:pPr algn="l"/>
            <a:r>
              <a:rPr lang="fr-FR" sz="1800" b="1" u="sng" dirty="0" smtClean="0">
                <a:solidFill>
                  <a:srgbClr val="0070C0"/>
                </a:solidFill>
              </a:rPr>
              <a:t>1. Présentation</a:t>
            </a:r>
          </a:p>
          <a:p>
            <a:pPr algn="just">
              <a:lnSpc>
                <a:spcPct val="107000"/>
              </a:lnSpc>
              <a:spcAft>
                <a:spcPts val="800"/>
              </a:spcAft>
            </a:pP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Je m’appelle Marie SCARAFINI. Psychologue depuis une vingtaine d’années, je travaille à l’EHPAD Les Jardins Médicis à Pontpoint depuis avril 2023. </a:t>
            </a:r>
          </a:p>
          <a:p>
            <a:pPr algn="just">
              <a:lnSpc>
                <a:spcPct val="107000"/>
              </a:lnSpc>
              <a:spcAft>
                <a:spcPts val="800"/>
              </a:spcAft>
            </a:pP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Originaire de la région, j’aime passer du temps en famille, lire, cuisiner et marcher en forêt. </a:t>
            </a:r>
            <a:endParaRPr lang="fr-FR"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2. Parcours et Expériences</a:t>
            </a:r>
            <a:endParaRPr lang="fr-FR" sz="1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J’ai commencé ma carrière de psychologue auprès de jeunes enfants, portant un intérêt certain aux origines de la vie et aux premières relations parents-enfant, puis je me suis naturellement tournée vers les personnes âgées, en intégrant un Ehpad et un SSIAD de la région. Une première expérience que j’ai souhaité poursuivre dans un environnement à taille humaine en faisant le choix de m’installer à Pontpoint. </a:t>
            </a:r>
            <a:endParaRPr lang="fr-FR"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3. Vision du métier</a:t>
            </a:r>
            <a:endParaRPr lang="fr-FR" sz="1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Accueillir, écouter, soutenir et se questionner en équipe font partie de mon quotidien.</a:t>
            </a:r>
          </a:p>
          <a:p>
            <a:pPr algn="just">
              <a:lnSpc>
                <a:spcPct val="107000"/>
              </a:lnSpc>
              <a:spcAft>
                <a:spcPts val="800"/>
              </a:spcAft>
            </a:pP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De mon vécu professionnel en Ehpad, je garde le souvenir de sourires, de regards et de paroles de gratitude qui sont à mon sens les plus beaux témoignages de confiance et de réussite. </a:t>
            </a:r>
          </a:p>
          <a:p>
            <a:pPr algn="l"/>
            <a:endParaRPr lang="fr-FR" sz="1800" b="1" u="sng" dirty="0">
              <a:solidFill>
                <a:srgbClr val="0070C0"/>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13</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15" name="Espace réservé du pied de page 4">
            <a:extLst>
              <a:ext uri="{FF2B5EF4-FFF2-40B4-BE49-F238E27FC236}">
                <a16:creationId xmlns:a16="http://schemas.microsoft.com/office/drawing/2014/main" id="{EE760631-440C-43A3-BD5B-5312E71B8A8D}"/>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1" name="Rectangle 16"/>
          <p:cNvSpPr txBox="1">
            <a:spLocks noChangeArrowheads="1"/>
          </p:cNvSpPr>
          <p:nvPr/>
        </p:nvSpPr>
        <p:spPr>
          <a:xfrm>
            <a:off x="698191" y="1025089"/>
            <a:ext cx="6864659" cy="1005728"/>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Présentation collaborateur :</a:t>
            </a:r>
          </a:p>
          <a:p>
            <a:r>
              <a:rPr lang="fr-FR" sz="2200" dirty="0" smtClean="0">
                <a:solidFill>
                  <a:srgbClr val="FFFFFF"/>
                </a:solidFill>
              </a:rPr>
              <a:t> Marie</a:t>
            </a:r>
          </a:p>
        </p:txBody>
      </p:sp>
    </p:spTree>
    <p:extLst>
      <p:ext uri="{BB962C8B-B14F-4D97-AF65-F5344CB8AC3E}">
        <p14:creationId xmlns:p14="http://schemas.microsoft.com/office/powerpoint/2010/main" val="219777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6968"/>
            <a:ext cx="5450296" cy="701101"/>
          </a:xfrm>
          <a:prstGeom prst="rect">
            <a:avLst/>
          </a:prstGeom>
        </p:spPr>
      </p:pic>
      <p:pic>
        <p:nvPicPr>
          <p:cNvPr id="3" name="Image 2"/>
          <p:cNvPicPr>
            <a:picLocks noChangeAspect="1"/>
          </p:cNvPicPr>
          <p:nvPr/>
        </p:nvPicPr>
        <p:blipFill>
          <a:blip r:embed="rId3"/>
          <a:stretch>
            <a:fillRect/>
          </a:stretch>
        </p:blipFill>
        <p:spPr>
          <a:xfrm>
            <a:off x="5928980" y="229753"/>
            <a:ext cx="1633870" cy="475529"/>
          </a:xfrm>
          <a:prstGeom prst="rect">
            <a:avLst/>
          </a:prstGeom>
        </p:spPr>
      </p:pic>
      <p:pic>
        <p:nvPicPr>
          <p:cNvPr id="4" name="Image 3"/>
          <p:cNvPicPr>
            <a:picLocks noChangeAspect="1"/>
          </p:cNvPicPr>
          <p:nvPr/>
        </p:nvPicPr>
        <p:blipFill>
          <a:blip r:embed="rId4"/>
          <a:stretch>
            <a:fillRect/>
          </a:stretch>
        </p:blipFill>
        <p:spPr>
          <a:xfrm>
            <a:off x="174572" y="1028807"/>
            <a:ext cx="1219306" cy="1188823"/>
          </a:xfrm>
          <a:prstGeom prst="rect">
            <a:avLst/>
          </a:prstGeom>
        </p:spPr>
      </p:pic>
      <p:sp>
        <p:nvSpPr>
          <p:cNvPr id="7" name="Sous-titre 6"/>
          <p:cNvSpPr>
            <a:spLocks noGrp="1"/>
          </p:cNvSpPr>
          <p:nvPr>
            <p:ph type="subTitle" idx="1"/>
          </p:nvPr>
        </p:nvSpPr>
        <p:spPr>
          <a:xfrm>
            <a:off x="1134428" y="2311400"/>
            <a:ext cx="5293995" cy="7416800"/>
          </a:xfrm>
        </p:spPr>
        <p:txBody>
          <a:bodyPr>
            <a:normAutofit fontScale="70000" lnSpcReduction="20000"/>
          </a:bodyPr>
          <a:lstStyle/>
          <a:p>
            <a:pPr algn="l"/>
            <a:r>
              <a:rPr lang="fr-FR" sz="2400" b="1" u="sng" dirty="0" smtClean="0">
                <a:solidFill>
                  <a:srgbClr val="0070C0"/>
                </a:solidFill>
              </a:rPr>
              <a:t>Le conseil de la vie Sociale</a:t>
            </a:r>
          </a:p>
          <a:p>
            <a:pPr algn="l"/>
            <a:endParaRPr lang="fr-FR" sz="2400" dirty="0" smtClean="0">
              <a:solidFill>
                <a:srgbClr val="0070C0"/>
              </a:solidFill>
            </a:endParaRPr>
          </a:p>
          <a:p>
            <a:pPr algn="l"/>
            <a:r>
              <a:rPr lang="fr-FR" sz="2300" dirty="0" smtClean="0">
                <a:solidFill>
                  <a:srgbClr val="0070C0"/>
                </a:solidFill>
                <a:latin typeface="Arial" panose="020B0604020202020204" pitchFamily="34" charset="0"/>
                <a:cs typeface="Arial" panose="020B0604020202020204" pitchFamily="34" charset="0"/>
              </a:rPr>
              <a:t>Cette instance d’expression se réunit au mois quatre fois par an. Chaque résident est informé de la tenue du conseil et le dernier compte-rendu est affiché dans l’espace d’accueil.</a:t>
            </a:r>
          </a:p>
          <a:p>
            <a:pPr algn="l"/>
            <a:r>
              <a:rPr lang="fr-FR" sz="2300" dirty="0" smtClean="0">
                <a:solidFill>
                  <a:srgbClr val="0070C0"/>
                </a:solidFill>
                <a:latin typeface="Arial" panose="020B0604020202020204" pitchFamily="34" charset="0"/>
                <a:cs typeface="Arial" panose="020B0604020202020204" pitchFamily="34" charset="0"/>
              </a:rPr>
              <a:t>Le conseil donne son avis et peut faire des propositions sur toute question intéressant le fonctionnement de l’établissement, notamment sur les droits et liberté des personnes accompagnées, sur l’organisation intérieur de la vie quotidienne, les activités, l’animation socio-culturelle, les services thérapeutiques et les prestations proposées par l’établissement ou services, les projets de travaux et d’équipements, la nature et le prix des services rendus, l’affectation des locaux collectifs, l’entretien des locaux, les relogements en cas de travaux ou de fermeture, l’animation de la vie institutionnelle et les mesures prises pour favoriser les relations entre les participants ainsi que les modifications substantielles touchant aux conditions de prise en charge.</a:t>
            </a:r>
          </a:p>
          <a:p>
            <a:pPr algn="l"/>
            <a:endParaRPr lang="fr-FR" sz="2300" dirty="0" smtClean="0">
              <a:solidFill>
                <a:srgbClr val="0070C0"/>
              </a:solidFill>
              <a:latin typeface="Arial" panose="020B0604020202020204" pitchFamily="34" charset="0"/>
              <a:cs typeface="Arial" panose="020B0604020202020204" pitchFamily="34" charset="0"/>
            </a:endParaRPr>
          </a:p>
          <a:p>
            <a:pPr algn="l"/>
            <a:r>
              <a:rPr lang="fr-FR" sz="2300" dirty="0" smtClean="0">
                <a:solidFill>
                  <a:srgbClr val="0070C0"/>
                </a:solidFill>
                <a:latin typeface="Arial" panose="020B0604020202020204" pitchFamily="34" charset="0"/>
                <a:cs typeface="Arial" panose="020B0604020202020204" pitchFamily="34" charset="0"/>
              </a:rPr>
              <a:t>Le règlement de fonctionnement est présenté aux membres du Conseil de la Vie sociale. Il est réactualisé au plus tard dans un délai de cinq ans conformément à l’article R.311-33 du Code de l’Action Sociale et des Familles.</a:t>
            </a:r>
          </a:p>
          <a:p>
            <a:pPr algn="l"/>
            <a:endParaRPr lang="fr-FR" sz="2300" dirty="0" smtClean="0">
              <a:solidFill>
                <a:srgbClr val="0070C0"/>
              </a:solidFill>
              <a:latin typeface="Arial" panose="020B0604020202020204" pitchFamily="34" charset="0"/>
              <a:cs typeface="Arial" panose="020B0604020202020204" pitchFamily="34" charset="0"/>
            </a:endParaRPr>
          </a:p>
          <a:p>
            <a:pPr algn="l"/>
            <a:r>
              <a:rPr lang="fr-FR" sz="2300" dirty="0" smtClean="0">
                <a:solidFill>
                  <a:srgbClr val="0070C0"/>
                </a:solidFill>
                <a:latin typeface="Arial" panose="020B0604020202020204" pitchFamily="34" charset="0"/>
                <a:cs typeface="Arial" panose="020B0604020202020204" pitchFamily="34" charset="0"/>
              </a:rPr>
              <a:t>Le Conseil de la Vie Sociale (CVS), est composé de membres représentant les résidents, les familles ou proche aidant, les représentant légaux, les salariés, les membres de l’équipe médico-sociale ainsi que le médecin coordinateur de l’établissement, et un représentant de l’organisme gestionnaire.</a:t>
            </a:r>
          </a:p>
          <a:p>
            <a:pPr algn="l"/>
            <a:endParaRPr lang="fr-FR" sz="2400" dirty="0">
              <a:solidFill>
                <a:srgbClr val="0070C0"/>
              </a:solidFill>
            </a:endParaRPr>
          </a:p>
        </p:txBody>
      </p:sp>
      <p:pic>
        <p:nvPicPr>
          <p:cNvPr id="10" name="Image 9"/>
          <p:cNvPicPr>
            <a:picLocks noChangeAspect="1"/>
          </p:cNvPicPr>
          <p:nvPr/>
        </p:nvPicPr>
        <p:blipFill>
          <a:blip r:embed="rId5"/>
          <a:stretch>
            <a:fillRect/>
          </a:stretch>
        </p:blipFill>
        <p:spPr>
          <a:xfrm>
            <a:off x="551772" y="1476889"/>
            <a:ext cx="6840305" cy="597460"/>
          </a:xfrm>
          <a:prstGeom prst="rect">
            <a:avLst/>
          </a:prstGeom>
        </p:spPr>
      </p:pic>
    </p:spTree>
    <p:extLst>
      <p:ext uri="{BB962C8B-B14F-4D97-AF65-F5344CB8AC3E}">
        <p14:creationId xmlns:p14="http://schemas.microsoft.com/office/powerpoint/2010/main" val="195671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518579" y="5132434"/>
            <a:ext cx="6525692" cy="952501"/>
          </a:xfrm>
        </p:spPr>
        <p:txBody>
          <a:bodyPr>
            <a:noAutofit/>
          </a:bodyPr>
          <a:lstStyle/>
          <a:p>
            <a:r>
              <a:rPr lang="fr-FR" sz="1800" b="1" dirty="0" smtClean="0">
                <a:solidFill>
                  <a:srgbClr val="CC99FF"/>
                </a:solidFill>
                <a:latin typeface="Arial" panose="020B0604020202020204" pitchFamily="34" charset="0"/>
                <a:cs typeface="Arial" panose="020B0604020202020204" pitchFamily="34" charset="0"/>
              </a:rPr>
              <a:t>Anniversaire le jeudi 22 mai avec « Connivence » pour les personnes accompagnées et le personnel qui sont du mois de Mai</a:t>
            </a:r>
            <a:endParaRPr lang="fr-FR" sz="1800" b="1" dirty="0">
              <a:solidFill>
                <a:srgbClr val="CC99FF"/>
              </a:solidFill>
              <a:latin typeface="Arial" panose="020B0604020202020204" pitchFamily="34" charset="0"/>
              <a:cs typeface="Arial" panose="020B0604020202020204" pitchFamily="34" charset="0"/>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15</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Anniversaire</a:t>
            </a:r>
            <a:endParaRPr lang="fr-FR" sz="2200" dirty="0">
              <a:solidFill>
                <a:srgbClr val="FFFFFF"/>
              </a:solidFill>
            </a:endParaRPr>
          </a:p>
        </p:txBody>
      </p:sp>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3851279" y="7038927"/>
            <a:ext cx="3649133" cy="273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2838" y="1900548"/>
            <a:ext cx="3161753" cy="2371315"/>
          </a:xfrm>
          <a:prstGeom prst="rect">
            <a:avLst/>
          </a:prstGeom>
          <a:ln>
            <a:noFill/>
          </a:ln>
          <a:effectLst>
            <a:softEdge rad="112500"/>
          </a:effectLst>
        </p:spPr>
      </p:pic>
      <p:pic>
        <p:nvPicPr>
          <p:cNvPr id="7" name="Imag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71288" y="1847641"/>
            <a:ext cx="3230138" cy="2422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425" y="6761005"/>
            <a:ext cx="3480002" cy="2610002"/>
          </a:xfrm>
          <a:prstGeom prst="ellipse">
            <a:avLst/>
          </a:prstGeom>
          <a:ln>
            <a:noFill/>
          </a:ln>
          <a:effectLst>
            <a:softEdge rad="112500"/>
          </a:effectLst>
        </p:spPr>
      </p:pic>
    </p:spTree>
    <p:extLst>
      <p:ext uri="{BB962C8B-B14F-4D97-AF65-F5344CB8AC3E}">
        <p14:creationId xmlns:p14="http://schemas.microsoft.com/office/powerpoint/2010/main" val="412751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16</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34" name="Rectangle 16"/>
          <p:cNvSpPr txBox="1">
            <a:spLocks noChangeArrowheads="1"/>
          </p:cNvSpPr>
          <p:nvPr/>
        </p:nvSpPr>
        <p:spPr>
          <a:xfrm>
            <a:off x="681399" y="1375056"/>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À noter</a:t>
            </a:r>
          </a:p>
        </p:txBody>
      </p:sp>
      <p:sp>
        <p:nvSpPr>
          <p:cNvPr id="3" name="ZoneTexte 2"/>
          <p:cNvSpPr txBox="1"/>
          <p:nvPr/>
        </p:nvSpPr>
        <p:spPr>
          <a:xfrm>
            <a:off x="842602" y="1791601"/>
            <a:ext cx="5956622" cy="8963992"/>
          </a:xfrm>
          <a:prstGeom prst="rect">
            <a:avLst/>
          </a:prstGeom>
          <a:noFill/>
        </p:spPr>
        <p:txBody>
          <a:bodyPr wrap="square" lIns="180000" rIns="180000" rtlCol="0">
            <a:spAutoFit/>
          </a:bodyPr>
          <a:lstStyle/>
          <a:p>
            <a:pPr marL="0" lvl="4">
              <a:spcAft>
                <a:spcPts val="300"/>
              </a:spcAft>
              <a:buClr>
                <a:schemeClr val="accent1"/>
              </a:buClr>
            </a:pPr>
            <a:endParaRPr lang="fr-FR" sz="1400" b="1" dirty="0" smtClean="0">
              <a:solidFill>
                <a:srgbClr val="C50B34"/>
              </a:solidFill>
              <a:latin typeface="Arial"/>
              <a:ea typeface="ＭＳ Ｐゴシック" charset="0"/>
              <a:cs typeface="Arial"/>
            </a:endParaRPr>
          </a:p>
          <a:p>
            <a:pPr marL="0" lvl="4">
              <a:spcAft>
                <a:spcPts val="300"/>
              </a:spcAft>
              <a:buClr>
                <a:schemeClr val="accent1"/>
              </a:buClr>
            </a:pPr>
            <a:r>
              <a:rPr lang="fr-FR" sz="1400" b="1" dirty="0" smtClean="0">
                <a:solidFill>
                  <a:srgbClr val="C50B34"/>
                </a:solidFill>
                <a:latin typeface="Arial"/>
                <a:ea typeface="ＭＳ Ｐゴシック" charset="0"/>
                <a:cs typeface="Arial"/>
              </a:rPr>
              <a:t>ANIMATIONS EHPAD</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Mercredi 04 Juin : Visite du centre de loisirs « Memory </a:t>
            </a:r>
            <a:r>
              <a:rPr lang="fr-FR" sz="1400" b="1" dirty="0" smtClean="0">
                <a:solidFill>
                  <a:srgbClr val="7030A0"/>
                </a:solidFill>
                <a:latin typeface="Arial" panose="020B0604020202020204" pitchFamily="34" charset="0"/>
                <a:cs typeface="Arial" panose="020B0604020202020204" pitchFamily="34" charset="0"/>
              </a:rPr>
              <a:t>»</a:t>
            </a:r>
          </a:p>
          <a:p>
            <a:pPr marL="285750" lvl="4" indent="-285750">
              <a:spcAft>
                <a:spcPts val="300"/>
              </a:spcAft>
              <a:buClr>
                <a:srgbClr val="4F81BD"/>
              </a:buClr>
              <a:buFontTx/>
              <a:buChar char="-"/>
            </a:pPr>
            <a:r>
              <a:rPr lang="fr-FR" sz="1400" b="1" dirty="0" smtClean="0">
                <a:solidFill>
                  <a:srgbClr val="7030A0"/>
                </a:solidFill>
                <a:latin typeface="Arial" panose="020B0604020202020204" pitchFamily="34" charset="0"/>
                <a:cs typeface="Arial" panose="020B0604020202020204" pitchFamily="34" charset="0"/>
              </a:rPr>
              <a:t>visite </a:t>
            </a:r>
            <a:r>
              <a:rPr lang="fr-FR" sz="1400" b="1" dirty="0">
                <a:solidFill>
                  <a:srgbClr val="7030A0"/>
                </a:solidFill>
                <a:latin typeface="Arial" panose="020B0604020202020204" pitchFamily="34" charset="0"/>
                <a:cs typeface="Arial" panose="020B0604020202020204" pitchFamily="34" charset="0"/>
              </a:rPr>
              <a:t>des Jeunes de l’IMPRO « Jeux de Mîmes </a:t>
            </a:r>
            <a:r>
              <a:rPr lang="fr-FR" sz="1400" b="1" dirty="0" smtClean="0">
                <a:solidFill>
                  <a:srgbClr val="7030A0"/>
                </a:solidFill>
                <a:latin typeface="Arial" panose="020B0604020202020204" pitchFamily="34" charset="0"/>
                <a:cs typeface="Arial" panose="020B0604020202020204" pitchFamily="34" charset="0"/>
              </a:rPr>
              <a:t>»</a:t>
            </a:r>
          </a:p>
          <a:p>
            <a:pPr marL="285750" lvl="4" indent="-285750">
              <a:spcAft>
                <a:spcPts val="300"/>
              </a:spcAft>
              <a:buClr>
                <a:srgbClr val="4F81BD"/>
              </a:buClr>
              <a:buFontTx/>
              <a:buChar char="-"/>
            </a:pPr>
            <a:r>
              <a:rPr lang="fr-FR" sz="1400" b="1" dirty="0" smtClean="0">
                <a:solidFill>
                  <a:srgbClr val="7030A0"/>
                </a:solidFill>
                <a:latin typeface="Arial" panose="020B0604020202020204" pitchFamily="34" charset="0"/>
                <a:cs typeface="Arial" panose="020B0604020202020204" pitchFamily="34" charset="0"/>
              </a:rPr>
              <a:t>Mardi 10 Juin: Musicothérapie avec Lydie</a:t>
            </a:r>
          </a:p>
          <a:p>
            <a:pPr marL="285750" lvl="4" indent="-285750">
              <a:spcAft>
                <a:spcPts val="300"/>
              </a:spcAft>
              <a:buClr>
                <a:srgbClr val="4F81BD"/>
              </a:buClr>
              <a:buFontTx/>
              <a:buChar char="-"/>
            </a:pPr>
            <a:r>
              <a:rPr lang="fr-FR" sz="1400" b="1" dirty="0" smtClean="0">
                <a:solidFill>
                  <a:srgbClr val="7030A0"/>
                </a:solidFill>
                <a:latin typeface="Arial"/>
                <a:ea typeface="ＭＳ Ｐゴシック" charset="0"/>
                <a:cs typeface="Arial"/>
              </a:rPr>
              <a:t>Vendredi 13 Juin : </a:t>
            </a:r>
            <a:r>
              <a:rPr lang="fr-FR" sz="1400" b="1" dirty="0" smtClean="0">
                <a:solidFill>
                  <a:srgbClr val="7030A0"/>
                </a:solidFill>
                <a:latin typeface="Arial" panose="020B0604020202020204" pitchFamily="34" charset="0"/>
                <a:cs typeface="Arial" panose="020B0604020202020204" pitchFamily="34" charset="0"/>
              </a:rPr>
              <a:t>Exposition vêtements « Age d’Or », et exposition des savons de Provence</a:t>
            </a:r>
          </a:p>
          <a:p>
            <a:pPr marL="285750" lvl="4" indent="-285750">
              <a:spcAft>
                <a:spcPts val="300"/>
              </a:spcAft>
              <a:buClr>
                <a:srgbClr val="4F81BD"/>
              </a:buClr>
              <a:buFontTx/>
              <a:buChar char="-"/>
            </a:pPr>
            <a:r>
              <a:rPr lang="fr-FR" sz="1400" b="1" dirty="0" smtClean="0">
                <a:solidFill>
                  <a:srgbClr val="7030A0"/>
                </a:solidFill>
                <a:latin typeface="Arial" panose="020B0604020202020204" pitchFamily="34" charset="0"/>
                <a:cs typeface="Arial" panose="020B0604020202020204" pitchFamily="34" charset="0"/>
              </a:rPr>
              <a:t>Mercredi 18 Juin: visite du centre de loisirs « Lecture des contes et légendes »</a:t>
            </a:r>
          </a:p>
          <a:p>
            <a:pPr marL="285750" lvl="4" indent="-285750">
              <a:spcAft>
                <a:spcPts val="300"/>
              </a:spcAft>
              <a:buClr>
                <a:srgbClr val="4F81BD"/>
              </a:buClr>
              <a:buFontTx/>
              <a:buChar char="-"/>
            </a:pPr>
            <a:r>
              <a:rPr lang="fr-FR" sz="1400" b="1" dirty="0" smtClean="0">
                <a:solidFill>
                  <a:srgbClr val="7030A0"/>
                </a:solidFill>
                <a:latin typeface="Arial" panose="020B0604020202020204" pitchFamily="34" charset="0"/>
                <a:cs typeface="Arial" panose="020B0604020202020204" pitchFamily="34" charset="0"/>
              </a:rPr>
              <a:t>Jeudi 26 Juin: Visite de l’IMPRO « bowling »</a:t>
            </a:r>
          </a:p>
          <a:p>
            <a:pPr marL="285750" lvl="4" indent="-285750">
              <a:spcAft>
                <a:spcPts val="300"/>
              </a:spcAft>
              <a:buClr>
                <a:srgbClr val="4F81BD"/>
              </a:buClr>
              <a:buFontTx/>
              <a:buChar char="-"/>
            </a:pPr>
            <a:endParaRPr lang="fr-FR" sz="1400" b="1" dirty="0" smtClean="0">
              <a:solidFill>
                <a:srgbClr val="7030A0"/>
              </a:solidFill>
              <a:latin typeface="Arial" panose="020B0604020202020204" pitchFamily="34" charset="0"/>
              <a:cs typeface="Arial" panose="020B0604020202020204" pitchFamily="34" charset="0"/>
            </a:endParaRPr>
          </a:p>
          <a:p>
            <a:pPr marL="0" lvl="4">
              <a:spcAft>
                <a:spcPts val="300"/>
              </a:spcAft>
              <a:buClr>
                <a:srgbClr val="4F81BD"/>
              </a:buClr>
            </a:pPr>
            <a:r>
              <a:rPr lang="fr-FR" sz="1400" b="1" dirty="0" smtClean="0">
                <a:solidFill>
                  <a:srgbClr val="C00000"/>
                </a:solidFill>
                <a:latin typeface="Arial"/>
                <a:ea typeface="ＭＳ Ｐゴシック" charset="0"/>
                <a:cs typeface="Arial"/>
              </a:rPr>
              <a:t>ANIMATION POLE VILLEZ</a:t>
            </a:r>
          </a:p>
          <a:p>
            <a:pPr marL="285750" lvl="4" indent="-285750">
              <a:spcAft>
                <a:spcPts val="300"/>
              </a:spcAft>
              <a:buClr>
                <a:srgbClr val="4F81BD"/>
              </a:buClr>
              <a:buFontTx/>
              <a:buChar char="-"/>
            </a:pPr>
            <a:r>
              <a:rPr lang="fr-FR" sz="1400" b="1" dirty="0" smtClean="0">
                <a:solidFill>
                  <a:srgbClr val="FF3399"/>
                </a:solidFill>
                <a:latin typeface="Arial"/>
                <a:ea typeface="ＭＳ Ｐゴシック" charset="0"/>
                <a:cs typeface="Arial"/>
              </a:rPr>
              <a:t>Mercredi 11 Juin: </a:t>
            </a:r>
            <a:r>
              <a:rPr lang="fr-FR" sz="1400" b="1" dirty="0">
                <a:solidFill>
                  <a:srgbClr val="FF3399"/>
                </a:solidFill>
                <a:latin typeface="Arial"/>
                <a:ea typeface="ＭＳ Ｐゴシック" charset="0"/>
                <a:cs typeface="Arial"/>
              </a:rPr>
              <a:t>Musicothérapie avec </a:t>
            </a:r>
            <a:r>
              <a:rPr lang="fr-FR" sz="1400" b="1" dirty="0" smtClean="0">
                <a:solidFill>
                  <a:srgbClr val="FF3399"/>
                </a:solidFill>
                <a:latin typeface="Arial"/>
                <a:ea typeface="ＭＳ Ｐゴシック" charset="0"/>
                <a:cs typeface="Arial"/>
              </a:rPr>
              <a:t>Vanessa</a:t>
            </a:r>
          </a:p>
          <a:p>
            <a:pPr marL="285750" lvl="4" indent="-285750">
              <a:spcAft>
                <a:spcPts val="300"/>
              </a:spcAft>
              <a:buClr>
                <a:srgbClr val="4F81BD"/>
              </a:buClr>
              <a:buFontTx/>
              <a:buChar char="-"/>
            </a:pPr>
            <a:endParaRPr lang="fr-FR" sz="1400" b="1" dirty="0" smtClean="0">
              <a:solidFill>
                <a:srgbClr val="FF3399"/>
              </a:solidFill>
              <a:latin typeface="Arial"/>
              <a:ea typeface="ＭＳ Ｐゴシック" charset="0"/>
              <a:cs typeface="Arial"/>
            </a:endParaRPr>
          </a:p>
          <a:p>
            <a:pPr marL="0" lvl="4">
              <a:spcAft>
                <a:spcPts val="300"/>
              </a:spcAft>
              <a:buClr>
                <a:schemeClr val="accent1"/>
              </a:buClr>
            </a:pPr>
            <a:r>
              <a:rPr lang="fr-FR" sz="1400" b="1" dirty="0" smtClean="0">
                <a:solidFill>
                  <a:srgbClr val="C00000"/>
                </a:solidFill>
                <a:latin typeface="Arial"/>
                <a:ea typeface="ＭＳ Ｐゴシック" charset="0"/>
                <a:cs typeface="Arial"/>
              </a:rPr>
              <a:t>ANIMATION L’UNITE </a:t>
            </a:r>
            <a:r>
              <a:rPr lang="fr-FR" sz="1400" b="1" dirty="0" smtClean="0">
                <a:solidFill>
                  <a:srgbClr val="C00000"/>
                </a:solidFill>
                <a:latin typeface="Google Sans"/>
                <a:cs typeface="Arial"/>
              </a:rPr>
              <a:t>NICOLAS BOILEAU/ PASA</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Mardi 10 Juin: danse thérapie de 11h/12h avec Carole au salon du </a:t>
            </a:r>
            <a:r>
              <a:rPr lang="fr-FR" sz="1400" b="1" dirty="0" err="1">
                <a:solidFill>
                  <a:srgbClr val="E6665C"/>
                </a:solidFill>
                <a:latin typeface="Arial"/>
                <a:ea typeface="ＭＳ Ｐゴシック" charset="0"/>
                <a:cs typeface="Arial"/>
              </a:rPr>
              <a:t>Moncel</a:t>
            </a:r>
            <a:r>
              <a:rPr lang="fr-FR" sz="1400" b="1" dirty="0">
                <a:solidFill>
                  <a:srgbClr val="E6665C"/>
                </a:solidFill>
                <a:latin typeface="Arial"/>
                <a:ea typeface="ＭＳ Ｐゴシック" charset="0"/>
                <a:cs typeface="Arial"/>
              </a:rPr>
              <a:t> (PASA, Unité Nicolas Boileau/ EHPAD</a:t>
            </a:r>
            <a:r>
              <a:rPr lang="fr-FR" sz="1400" b="1" dirty="0" smtClean="0">
                <a:solidFill>
                  <a:srgbClr val="E6665C"/>
                </a:solidFill>
                <a:latin typeface="Arial"/>
                <a:ea typeface="ＭＳ Ｐゴシック" charset="0"/>
                <a:cs typeface="Arial"/>
              </a:rPr>
              <a:t>)</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Mardi 17 Juin: Musicothérapie à l’unité Nicolas </a:t>
            </a:r>
            <a:r>
              <a:rPr lang="fr-FR" sz="1400" b="1" dirty="0" smtClean="0">
                <a:solidFill>
                  <a:srgbClr val="E6665C"/>
                </a:solidFill>
                <a:latin typeface="Arial"/>
                <a:ea typeface="ＭＳ Ｐゴシック" charset="0"/>
                <a:cs typeface="Arial"/>
              </a:rPr>
              <a:t>Boileau</a:t>
            </a:r>
          </a:p>
          <a:p>
            <a:pPr marL="285750" lvl="4" indent="-285750">
              <a:spcAft>
                <a:spcPts val="300"/>
              </a:spcAft>
              <a:buClr>
                <a:srgbClr val="4F81BD"/>
              </a:buClr>
              <a:buFontTx/>
              <a:buChar char="-"/>
            </a:pPr>
            <a:r>
              <a:rPr lang="fr-FR" sz="1400" b="1" dirty="0" smtClean="0">
                <a:solidFill>
                  <a:srgbClr val="E6665C"/>
                </a:solidFill>
                <a:latin typeface="Arial"/>
                <a:ea typeface="ＭＳ Ｐゴシック" charset="0"/>
                <a:cs typeface="Arial"/>
              </a:rPr>
              <a:t>Lundi 23 Juin: </a:t>
            </a:r>
            <a:r>
              <a:rPr lang="fr-FR" sz="1400" b="1" dirty="0">
                <a:solidFill>
                  <a:srgbClr val="E6665C"/>
                </a:solidFill>
                <a:latin typeface="Arial"/>
                <a:ea typeface="ＭＳ Ｐゴシック" charset="0"/>
                <a:cs typeface="Arial"/>
              </a:rPr>
              <a:t>Art-thérapie pour le PASA et unité Nicolas Boileau (salon du </a:t>
            </a:r>
            <a:r>
              <a:rPr lang="fr-FR" sz="1400" b="1" dirty="0" err="1">
                <a:solidFill>
                  <a:srgbClr val="E6665C"/>
                </a:solidFill>
                <a:latin typeface="Arial"/>
                <a:ea typeface="ＭＳ Ｐゴシック" charset="0"/>
                <a:cs typeface="Arial"/>
              </a:rPr>
              <a:t>Moncel</a:t>
            </a:r>
            <a:r>
              <a:rPr lang="fr-FR" sz="1400" b="1" dirty="0">
                <a:solidFill>
                  <a:srgbClr val="E6665C"/>
                </a:solidFill>
                <a:latin typeface="Arial"/>
                <a:ea typeface="ＭＳ Ｐゴシック" charset="0"/>
                <a:cs typeface="Arial"/>
              </a:rPr>
              <a:t>)avec </a:t>
            </a:r>
            <a:r>
              <a:rPr lang="fr-FR" sz="1400" b="1" dirty="0" smtClean="0">
                <a:solidFill>
                  <a:srgbClr val="E6665C"/>
                </a:solidFill>
                <a:latin typeface="Arial"/>
                <a:ea typeface="ＭＳ Ｐゴシック" charset="0"/>
                <a:cs typeface="Arial"/>
              </a:rPr>
              <a:t>Evelyne</a:t>
            </a:r>
          </a:p>
          <a:p>
            <a:pPr marL="285750" lvl="4" indent="-285750">
              <a:spcAft>
                <a:spcPts val="300"/>
              </a:spcAft>
              <a:buClr>
                <a:srgbClr val="4F81BD"/>
              </a:buClr>
              <a:buFontTx/>
              <a:buChar char="-"/>
            </a:pPr>
            <a:endParaRPr lang="fr-FR" sz="1400" b="1" dirty="0" smtClean="0">
              <a:solidFill>
                <a:srgbClr val="E6665C"/>
              </a:solidFill>
              <a:latin typeface="Arial"/>
              <a:ea typeface="ＭＳ Ｐゴシック" charset="0"/>
              <a:cs typeface="Arial"/>
            </a:endParaRPr>
          </a:p>
          <a:p>
            <a:pPr marL="0" lvl="1">
              <a:spcAft>
                <a:spcPts val="300"/>
              </a:spcAft>
            </a:pPr>
            <a:r>
              <a:rPr lang="fr-FR" sz="1400" b="1" dirty="0" smtClean="0">
                <a:solidFill>
                  <a:srgbClr val="C00000"/>
                </a:solidFill>
                <a:latin typeface="Arial"/>
                <a:cs typeface="Arial"/>
              </a:rPr>
              <a:t>Animation « comme au cinéma » AU GRAND-SALON</a:t>
            </a:r>
          </a:p>
          <a:p>
            <a:pPr marL="285750" lvl="1" indent="-285750">
              <a:spcAft>
                <a:spcPts val="300"/>
              </a:spcAft>
              <a:buFontTx/>
              <a:buChar char="-"/>
            </a:pPr>
            <a:r>
              <a:rPr lang="fr-FR" sz="1400" b="1" dirty="0" smtClean="0">
                <a:solidFill>
                  <a:srgbClr val="C00000"/>
                </a:solidFill>
                <a:latin typeface="Arial"/>
                <a:cs typeface="Arial"/>
              </a:rPr>
              <a:t>- </a:t>
            </a:r>
            <a:r>
              <a:rPr lang="fr-FR" sz="1400" b="1" dirty="0">
                <a:solidFill>
                  <a:srgbClr val="0070C0"/>
                </a:solidFill>
                <a:latin typeface="Arial"/>
                <a:cs typeface="Arial"/>
              </a:rPr>
              <a:t>Dimanche </a:t>
            </a:r>
            <a:r>
              <a:rPr lang="fr-FR" sz="1400" b="1" dirty="0" smtClean="0">
                <a:solidFill>
                  <a:srgbClr val="0070C0"/>
                </a:solidFill>
                <a:latin typeface="Arial"/>
                <a:cs typeface="Arial"/>
              </a:rPr>
              <a:t>01 Juin : </a:t>
            </a:r>
            <a:r>
              <a:rPr lang="fr-FR" sz="1400" b="1" dirty="0" smtClean="0">
                <a:solidFill>
                  <a:srgbClr val="0070C0"/>
                </a:solidFill>
                <a:latin typeface="Arial"/>
                <a:cs typeface="Arial"/>
              </a:rPr>
              <a:t>Les vamps (spectacle comédie)</a:t>
            </a:r>
            <a:endParaRPr lang="fr-FR" sz="1400" b="1" dirty="0">
              <a:solidFill>
                <a:srgbClr val="0070C0"/>
              </a:solidFill>
              <a:latin typeface="Arial"/>
              <a:cs typeface="Arial"/>
            </a:endParaRPr>
          </a:p>
          <a:p>
            <a:pPr marL="285750" lvl="1" indent="-285750">
              <a:spcAft>
                <a:spcPts val="300"/>
              </a:spcAft>
              <a:buFontTx/>
              <a:buChar char="-"/>
            </a:pPr>
            <a:r>
              <a:rPr lang="fr-FR" sz="1400" b="1" dirty="0" smtClean="0">
                <a:solidFill>
                  <a:srgbClr val="0070C0"/>
                </a:solidFill>
                <a:latin typeface="Arial"/>
                <a:cs typeface="Arial"/>
              </a:rPr>
              <a:t>Dimanche 08 Juin : </a:t>
            </a:r>
            <a:r>
              <a:rPr lang="fr-FR" sz="1400" b="1" dirty="0" smtClean="0">
                <a:solidFill>
                  <a:srgbClr val="0070C0"/>
                </a:solidFill>
                <a:latin typeface="Arial"/>
                <a:cs typeface="Arial"/>
              </a:rPr>
              <a:t>Les mystère de Paris (mémoire de cinéma)</a:t>
            </a:r>
            <a:endParaRPr lang="fr-FR" sz="1400" b="1" dirty="0" smtClean="0">
              <a:solidFill>
                <a:srgbClr val="0070C0"/>
              </a:solidFill>
              <a:latin typeface="Arial"/>
              <a:cs typeface="Arial"/>
            </a:endParaRPr>
          </a:p>
          <a:p>
            <a:pPr marL="285750" lvl="1" indent="-285750">
              <a:spcAft>
                <a:spcPts val="300"/>
              </a:spcAft>
              <a:buFontTx/>
              <a:buChar char="-"/>
            </a:pPr>
            <a:r>
              <a:rPr lang="fr-FR" sz="1400" b="1" dirty="0" smtClean="0">
                <a:solidFill>
                  <a:srgbClr val="0070C0"/>
                </a:solidFill>
                <a:latin typeface="Arial"/>
                <a:cs typeface="Arial"/>
              </a:rPr>
              <a:t>Dimanche 15 Juin: </a:t>
            </a:r>
            <a:r>
              <a:rPr lang="fr-FR" sz="1400" b="1" dirty="0" smtClean="0">
                <a:solidFill>
                  <a:srgbClr val="0070C0"/>
                </a:solidFill>
                <a:latin typeface="Arial"/>
                <a:cs typeface="Arial"/>
              </a:rPr>
              <a:t>Il faut sauver le soldat Ryan (mémoire de cinéma et film de guerre)</a:t>
            </a:r>
            <a:endParaRPr lang="fr-FR" sz="1400" b="1" dirty="0" smtClean="0">
              <a:solidFill>
                <a:srgbClr val="0070C0"/>
              </a:solidFill>
              <a:latin typeface="Arial"/>
              <a:cs typeface="Arial"/>
            </a:endParaRPr>
          </a:p>
          <a:p>
            <a:pPr marL="285750" lvl="1" indent="-285750">
              <a:spcAft>
                <a:spcPts val="300"/>
              </a:spcAft>
              <a:buFontTx/>
              <a:buChar char="-"/>
            </a:pPr>
            <a:r>
              <a:rPr lang="fr-FR" sz="1400" b="1" dirty="0" smtClean="0">
                <a:solidFill>
                  <a:srgbClr val="0070C0"/>
                </a:solidFill>
                <a:latin typeface="Arial"/>
                <a:cs typeface="Arial"/>
              </a:rPr>
              <a:t>Dimanche 22Juin</a:t>
            </a:r>
            <a:r>
              <a:rPr lang="fr-FR" sz="1400" b="1" dirty="0" smtClean="0">
                <a:solidFill>
                  <a:srgbClr val="0070C0"/>
                </a:solidFill>
                <a:latin typeface="Arial"/>
                <a:cs typeface="Arial"/>
              </a:rPr>
              <a:t>: Le tour du monde en 80jours (action, aventure)</a:t>
            </a:r>
          </a:p>
          <a:p>
            <a:pPr marL="285750" lvl="1" indent="-285750">
              <a:spcAft>
                <a:spcPts val="300"/>
              </a:spcAft>
              <a:buFontTx/>
              <a:buChar char="-"/>
            </a:pPr>
            <a:r>
              <a:rPr lang="fr-FR" sz="1400" b="1" dirty="0" smtClean="0">
                <a:solidFill>
                  <a:srgbClr val="0070C0"/>
                </a:solidFill>
                <a:latin typeface="Arial"/>
                <a:cs typeface="Arial"/>
              </a:rPr>
              <a:t>Dimanche 29 juin: Les bronzés (comédie)</a:t>
            </a:r>
            <a:endParaRPr lang="fr-FR" sz="1400" b="1" dirty="0" smtClean="0">
              <a:solidFill>
                <a:srgbClr val="0070C0"/>
              </a:solidFill>
              <a:latin typeface="Arial"/>
              <a:cs typeface="Arial"/>
            </a:endParaRPr>
          </a:p>
          <a:p>
            <a:pPr marL="285750" lvl="1" indent="-285750">
              <a:spcAft>
                <a:spcPts val="300"/>
              </a:spcAft>
              <a:buFontTx/>
              <a:buChar char="-"/>
            </a:pPr>
            <a:endParaRPr lang="fr-FR" sz="1400" b="1" dirty="0" smtClean="0">
              <a:solidFill>
                <a:srgbClr val="C00000"/>
              </a:solidFill>
              <a:latin typeface="Arial"/>
              <a:cs typeface="Arial"/>
            </a:endParaRPr>
          </a:p>
          <a:p>
            <a:pPr marL="0" lvl="1">
              <a:spcAft>
                <a:spcPts val="300"/>
              </a:spcAft>
            </a:pPr>
            <a:r>
              <a:rPr lang="fr-FR" sz="1400" b="1" dirty="0" smtClean="0">
                <a:solidFill>
                  <a:srgbClr val="C00000"/>
                </a:solidFill>
                <a:latin typeface="Arial"/>
                <a:cs typeface="Arial"/>
              </a:rPr>
              <a:t>Anniversaire AU GRAND-SALON</a:t>
            </a:r>
            <a:endParaRPr lang="fr-FR" sz="1400" b="1" dirty="0">
              <a:solidFill>
                <a:srgbClr val="C00000"/>
              </a:solidFill>
              <a:latin typeface="Arial"/>
              <a:cs typeface="Arial"/>
            </a:endParaRPr>
          </a:p>
          <a:p>
            <a:pPr marL="0" lvl="1">
              <a:spcAft>
                <a:spcPts val="300"/>
              </a:spcAft>
            </a:pPr>
            <a:r>
              <a:rPr lang="fr-FR" sz="1400" b="1" dirty="0" smtClean="0">
                <a:solidFill>
                  <a:srgbClr val="D60093"/>
                </a:solidFill>
                <a:latin typeface="Arial"/>
                <a:cs typeface="Arial"/>
              </a:rPr>
              <a:t>Mercredi 25  Juin à </a:t>
            </a:r>
            <a:r>
              <a:rPr lang="fr-FR" sz="1400" b="1" dirty="0">
                <a:solidFill>
                  <a:srgbClr val="D60093"/>
                </a:solidFill>
                <a:latin typeface="Arial"/>
                <a:cs typeface="Arial"/>
              </a:rPr>
              <a:t>partir de 14h30</a:t>
            </a:r>
          </a:p>
          <a:p>
            <a:pPr marL="0" lvl="1">
              <a:spcAft>
                <a:spcPts val="300"/>
              </a:spcAft>
            </a:pPr>
            <a:r>
              <a:rPr lang="fr-FR" sz="1400" b="1" dirty="0">
                <a:solidFill>
                  <a:srgbClr val="D60093"/>
                </a:solidFill>
                <a:latin typeface="Arial"/>
                <a:cs typeface="Arial"/>
              </a:rPr>
              <a:t>Spectacle musicale </a:t>
            </a:r>
            <a:r>
              <a:rPr lang="fr-FR" sz="1400" b="1" dirty="0" smtClean="0">
                <a:solidFill>
                  <a:srgbClr val="D60093"/>
                </a:solidFill>
                <a:latin typeface="Arial"/>
                <a:cs typeface="Arial"/>
              </a:rPr>
              <a:t>avec  « Laurent karaoké »</a:t>
            </a:r>
            <a:endParaRPr lang="fr-FR" sz="1400" b="1" dirty="0">
              <a:solidFill>
                <a:srgbClr val="D60093"/>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p:txBody>
      </p:sp>
      <p:grpSp>
        <p:nvGrpSpPr>
          <p:cNvPr id="21" name="Grouper 20"/>
          <p:cNvGrpSpPr>
            <a:grpSpLocks noChangeAspect="1"/>
          </p:cNvGrpSpPr>
          <p:nvPr/>
        </p:nvGrpSpPr>
        <p:grpSpPr>
          <a:xfrm>
            <a:off x="8299" y="560435"/>
            <a:ext cx="854737" cy="831566"/>
            <a:chOff x="4764278" y="116651"/>
            <a:chExt cx="2725304" cy="2651424"/>
          </a:xfrm>
        </p:grpSpPr>
        <p:sp>
          <p:nvSpPr>
            <p:cNvPr id="22" name="Rectangle 21"/>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Image 22"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25" name="Rectangle 16"/>
          <p:cNvSpPr txBox="1">
            <a:spLocks noChangeArrowheads="1"/>
          </p:cNvSpPr>
          <p:nvPr/>
        </p:nvSpPr>
        <p:spPr>
          <a:xfrm>
            <a:off x="361425" y="79540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a:solidFill>
                  <a:schemeClr val="bg1"/>
                </a:solidFill>
              </a:rPr>
              <a:t>Actualités</a:t>
            </a:r>
            <a:endParaRPr lang="fr-FR" sz="2200" dirty="0">
              <a:solidFill>
                <a:schemeClr val="bg1"/>
              </a:solidFill>
            </a:endParaRPr>
          </a:p>
        </p:txBody>
      </p:sp>
      <p:pic>
        <p:nvPicPr>
          <p:cNvPr id="20" name="Image 19" descr="noun_790131_cc.pn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6627175" y="1711964"/>
            <a:ext cx="434925" cy="432000"/>
          </a:xfrm>
          <a:prstGeom prst="rect">
            <a:avLst/>
          </a:prstGeom>
        </p:spPr>
      </p:pic>
      <p:sp>
        <p:nvSpPr>
          <p:cNvPr id="14"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29998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17</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50" name="Rectangle 16"/>
          <p:cNvSpPr txBox="1">
            <a:spLocks noChangeArrowheads="1"/>
          </p:cNvSpPr>
          <p:nvPr/>
        </p:nvSpPr>
        <p:spPr>
          <a:xfrm>
            <a:off x="367837" y="5207628"/>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Anniversaires</a:t>
            </a:r>
          </a:p>
        </p:txBody>
      </p:sp>
      <p:sp>
        <p:nvSpPr>
          <p:cNvPr id="53" name="ZoneTexte 52"/>
          <p:cNvSpPr txBox="1"/>
          <p:nvPr/>
        </p:nvSpPr>
        <p:spPr>
          <a:xfrm>
            <a:off x="88900" y="5675627"/>
            <a:ext cx="4330700" cy="4711546"/>
          </a:xfrm>
          <a:prstGeom prst="rect">
            <a:avLst/>
          </a:prstGeom>
          <a:noFill/>
        </p:spPr>
        <p:txBody>
          <a:bodyPr wrap="square" lIns="180000" rIns="180000" rtlCol="0">
            <a:spAutoFit/>
          </a:bodyPr>
          <a:lstStyle/>
          <a:p>
            <a:pPr marL="0" lvl="1">
              <a:spcAft>
                <a:spcPts val="500"/>
              </a:spcAft>
            </a:pPr>
            <a:r>
              <a:rPr lang="fr-FR" dirty="0">
                <a:solidFill>
                  <a:srgbClr val="52423C"/>
                </a:solidFill>
                <a:latin typeface="Arial"/>
                <a:cs typeface="Arial"/>
              </a:rPr>
              <a:t>Le </a:t>
            </a:r>
            <a:r>
              <a:rPr lang="fr-FR" dirty="0" smtClean="0">
                <a:solidFill>
                  <a:srgbClr val="52423C"/>
                </a:solidFill>
                <a:latin typeface="Arial"/>
                <a:cs typeface="Arial"/>
              </a:rPr>
              <a:t>mois Juin, </a:t>
            </a:r>
            <a:r>
              <a:rPr lang="fr-FR" dirty="0">
                <a:solidFill>
                  <a:srgbClr val="52423C"/>
                </a:solidFill>
                <a:latin typeface="Arial"/>
                <a:cs typeface="Arial"/>
              </a:rPr>
              <a:t>nous fêterons l’anniversaire </a:t>
            </a:r>
            <a:r>
              <a:rPr lang="fr-FR" dirty="0" smtClean="0">
                <a:solidFill>
                  <a:srgbClr val="52423C"/>
                </a:solidFill>
                <a:latin typeface="Arial"/>
                <a:cs typeface="Arial"/>
              </a:rPr>
              <a:t>de  :</a:t>
            </a:r>
          </a:p>
          <a:p>
            <a:pPr marL="342900" lvl="1" indent="-342900">
              <a:spcAft>
                <a:spcPts val="500"/>
              </a:spcAft>
              <a:buAutoNum type="arabicPeriod"/>
            </a:pPr>
            <a:r>
              <a:rPr lang="fr-FR" sz="1600" b="1" dirty="0" smtClean="0">
                <a:latin typeface="Arial"/>
                <a:cs typeface="Arial"/>
              </a:rPr>
              <a:t>Mr DHUICQ André (83 ans)</a:t>
            </a:r>
          </a:p>
          <a:p>
            <a:pPr marL="0" lvl="1">
              <a:spcAft>
                <a:spcPts val="500"/>
              </a:spcAft>
            </a:pPr>
            <a:r>
              <a:rPr lang="fr-FR" sz="1600" b="1" dirty="0" smtClean="0">
                <a:latin typeface="Arial"/>
                <a:cs typeface="Arial"/>
              </a:rPr>
              <a:t>Le 01/06/1942</a:t>
            </a:r>
          </a:p>
          <a:p>
            <a:pPr marL="0" lvl="1">
              <a:spcAft>
                <a:spcPts val="500"/>
              </a:spcAft>
            </a:pPr>
            <a:r>
              <a:rPr lang="fr-FR" sz="1600" b="1" dirty="0" smtClean="0">
                <a:latin typeface="Arial"/>
                <a:cs typeface="Arial"/>
              </a:rPr>
              <a:t>2. Mme KAPLOUN Bernadette (92 ans)</a:t>
            </a:r>
          </a:p>
          <a:p>
            <a:pPr marL="0" lvl="1">
              <a:spcAft>
                <a:spcPts val="500"/>
              </a:spcAft>
            </a:pPr>
            <a:r>
              <a:rPr lang="fr-FR" sz="1600" b="1" dirty="0" smtClean="0">
                <a:latin typeface="Arial"/>
                <a:cs typeface="Arial"/>
              </a:rPr>
              <a:t>Le 04/06/1933</a:t>
            </a:r>
          </a:p>
          <a:p>
            <a:pPr marL="0" lvl="1">
              <a:spcAft>
                <a:spcPts val="500"/>
              </a:spcAft>
            </a:pPr>
            <a:r>
              <a:rPr lang="fr-FR" sz="1600" b="1" dirty="0" smtClean="0">
                <a:latin typeface="Arial"/>
                <a:cs typeface="Arial"/>
              </a:rPr>
              <a:t>3. Mme BLANCHARD Marianne (90 ans)</a:t>
            </a:r>
          </a:p>
          <a:p>
            <a:pPr marL="0" lvl="1">
              <a:spcAft>
                <a:spcPts val="500"/>
              </a:spcAft>
            </a:pPr>
            <a:r>
              <a:rPr lang="fr-FR" sz="1600" b="1" dirty="0" smtClean="0">
                <a:latin typeface="Arial"/>
                <a:cs typeface="Arial"/>
              </a:rPr>
              <a:t>Le 08/06/1935</a:t>
            </a:r>
          </a:p>
          <a:p>
            <a:pPr marL="0" lvl="1">
              <a:spcAft>
                <a:spcPts val="500"/>
              </a:spcAft>
            </a:pPr>
            <a:r>
              <a:rPr lang="fr-FR" sz="1600" b="1" dirty="0" smtClean="0">
                <a:latin typeface="Arial"/>
                <a:cs typeface="Arial"/>
              </a:rPr>
              <a:t>4. Mr LINET Jean (95 ans)</a:t>
            </a:r>
          </a:p>
          <a:p>
            <a:pPr marL="0" lvl="1">
              <a:spcAft>
                <a:spcPts val="500"/>
              </a:spcAft>
            </a:pPr>
            <a:r>
              <a:rPr lang="fr-FR" sz="1600" b="1" dirty="0" smtClean="0">
                <a:latin typeface="Arial"/>
                <a:cs typeface="Arial"/>
              </a:rPr>
              <a:t>Le 11/06/1930</a:t>
            </a:r>
          </a:p>
          <a:p>
            <a:pPr marL="0" lvl="1">
              <a:spcAft>
                <a:spcPts val="500"/>
              </a:spcAft>
            </a:pPr>
            <a:r>
              <a:rPr lang="fr-FR" sz="1600" b="1" dirty="0" smtClean="0">
                <a:latin typeface="Arial"/>
                <a:cs typeface="Arial"/>
              </a:rPr>
              <a:t>5. Mme LEMOINE Anne (95 ans)</a:t>
            </a:r>
          </a:p>
          <a:p>
            <a:pPr marL="0" lvl="1">
              <a:spcAft>
                <a:spcPts val="500"/>
              </a:spcAft>
            </a:pPr>
            <a:r>
              <a:rPr lang="fr-FR" sz="1600" b="1" dirty="0" smtClean="0">
                <a:latin typeface="Arial"/>
                <a:cs typeface="Arial"/>
              </a:rPr>
              <a:t>Le 15/06/1930</a:t>
            </a:r>
          </a:p>
          <a:p>
            <a:pPr marL="0" lvl="1">
              <a:spcAft>
                <a:spcPts val="500"/>
              </a:spcAft>
            </a:pPr>
            <a:r>
              <a:rPr lang="fr-FR" sz="1600" b="1" dirty="0" smtClean="0">
                <a:latin typeface="Arial"/>
                <a:cs typeface="Arial"/>
              </a:rPr>
              <a:t>6. Mme LETENDARD Martine (77 ans)</a:t>
            </a:r>
          </a:p>
          <a:p>
            <a:pPr marL="0" lvl="1">
              <a:spcAft>
                <a:spcPts val="500"/>
              </a:spcAft>
            </a:pPr>
            <a:r>
              <a:rPr lang="fr-FR" sz="1600" b="1" dirty="0" smtClean="0">
                <a:latin typeface="Arial"/>
                <a:cs typeface="Arial"/>
              </a:rPr>
              <a:t>Le 22/06/1945</a:t>
            </a:r>
          </a:p>
          <a:p>
            <a:pPr marL="0" lvl="1">
              <a:spcAft>
                <a:spcPts val="500"/>
              </a:spcAft>
            </a:pPr>
            <a:endParaRPr lang="fr-FR" b="1" dirty="0" smtClean="0">
              <a:latin typeface="Arial"/>
              <a:cs typeface="Arial"/>
            </a:endParaRPr>
          </a:p>
        </p:txBody>
      </p:sp>
      <p:sp>
        <p:nvSpPr>
          <p:cNvPr id="69" name="ZoneTexte 68"/>
          <p:cNvSpPr txBox="1">
            <a:spLocks noChangeAspect="1"/>
          </p:cNvSpPr>
          <p:nvPr/>
        </p:nvSpPr>
        <p:spPr>
          <a:xfrm>
            <a:off x="3888633" y="7423202"/>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71" name="ZoneTexte 70"/>
          <p:cNvSpPr txBox="1">
            <a:spLocks noChangeAspect="1"/>
          </p:cNvSpPr>
          <p:nvPr/>
        </p:nvSpPr>
        <p:spPr>
          <a:xfrm>
            <a:off x="7043137" y="7423202"/>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3</a:t>
            </a:r>
          </a:p>
        </p:txBody>
      </p:sp>
      <p:sp>
        <p:nvSpPr>
          <p:cNvPr id="72" name="ZoneTexte 71"/>
          <p:cNvSpPr txBox="1">
            <a:spLocks noChangeAspect="1"/>
          </p:cNvSpPr>
          <p:nvPr/>
        </p:nvSpPr>
        <p:spPr>
          <a:xfrm>
            <a:off x="3888633" y="9257558"/>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4</a:t>
            </a:r>
          </a:p>
        </p:txBody>
      </p:sp>
      <p:sp>
        <p:nvSpPr>
          <p:cNvPr id="74" name="ZoneTexte 73"/>
          <p:cNvSpPr txBox="1">
            <a:spLocks noChangeAspect="1"/>
          </p:cNvSpPr>
          <p:nvPr/>
        </p:nvSpPr>
        <p:spPr>
          <a:xfrm>
            <a:off x="7036725" y="9257558"/>
            <a:ext cx="171112"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6</a:t>
            </a:r>
          </a:p>
        </p:txBody>
      </p:sp>
      <p:sp>
        <p:nvSpPr>
          <p:cNvPr id="85" name="Rectangle 16"/>
          <p:cNvSpPr txBox="1">
            <a:spLocks noChangeArrowheads="1"/>
          </p:cNvSpPr>
          <p:nvPr/>
        </p:nvSpPr>
        <p:spPr>
          <a:xfrm>
            <a:off x="361425" y="693197"/>
            <a:ext cx="3300232"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Arrivées </a:t>
            </a:r>
          </a:p>
        </p:txBody>
      </p:sp>
      <p:sp>
        <p:nvSpPr>
          <p:cNvPr id="86" name="ZoneTexte 85"/>
          <p:cNvSpPr txBox="1"/>
          <p:nvPr/>
        </p:nvSpPr>
        <p:spPr>
          <a:xfrm>
            <a:off x="367837" y="1178007"/>
            <a:ext cx="3300232" cy="3441968"/>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Nous souhaitons la bienvenue à nos nouveaux résidents </a:t>
            </a:r>
            <a:r>
              <a:rPr lang="fr-FR" sz="1200" dirty="0" smtClean="0">
                <a:solidFill>
                  <a:srgbClr val="52423C"/>
                </a:solidFill>
                <a:latin typeface="Arial"/>
                <a:cs typeface="Arial"/>
              </a:rPr>
              <a:t>:</a:t>
            </a:r>
          </a:p>
          <a:p>
            <a:pPr marL="0" lvl="1">
              <a:spcAft>
                <a:spcPts val="500"/>
              </a:spcAft>
            </a:pPr>
            <a:endParaRPr lang="fr-FR" sz="1200" dirty="0" smtClean="0">
              <a:solidFill>
                <a:srgbClr val="52423C"/>
              </a:solidFill>
              <a:latin typeface="Arial"/>
              <a:cs typeface="Arial"/>
            </a:endParaRPr>
          </a:p>
          <a:p>
            <a:pPr marL="0" lvl="1">
              <a:spcAft>
                <a:spcPts val="500"/>
              </a:spcAft>
            </a:pPr>
            <a:r>
              <a:rPr lang="fr-FR" sz="1600" b="1" dirty="0" smtClean="0">
                <a:latin typeface="Arial"/>
                <a:cs typeface="Arial"/>
              </a:rPr>
              <a:t>Mme SAVOIA</a:t>
            </a:r>
          </a:p>
          <a:p>
            <a:pPr marL="0" lvl="1">
              <a:spcAft>
                <a:spcPts val="500"/>
              </a:spcAft>
            </a:pPr>
            <a:r>
              <a:rPr lang="fr-FR" sz="1600" b="1" dirty="0" smtClean="0">
                <a:latin typeface="Arial"/>
                <a:cs typeface="Arial"/>
              </a:rPr>
              <a:t>Le 02/05/2025</a:t>
            </a:r>
          </a:p>
          <a:p>
            <a:pPr marL="0" lvl="1">
              <a:spcAft>
                <a:spcPts val="500"/>
              </a:spcAft>
            </a:pPr>
            <a:r>
              <a:rPr lang="fr-FR" sz="1600" b="1" dirty="0" smtClean="0">
                <a:latin typeface="Arial"/>
                <a:cs typeface="Arial"/>
              </a:rPr>
              <a:t>Mme NEUDORFF</a:t>
            </a:r>
          </a:p>
          <a:p>
            <a:pPr marL="0" lvl="1">
              <a:spcAft>
                <a:spcPts val="500"/>
              </a:spcAft>
            </a:pPr>
            <a:r>
              <a:rPr lang="fr-FR" sz="1600" b="1" dirty="0" smtClean="0">
                <a:latin typeface="Arial"/>
                <a:cs typeface="Arial"/>
              </a:rPr>
              <a:t>Le 05/05/2025</a:t>
            </a:r>
            <a:endParaRPr lang="fr-FR" sz="1600" b="1" dirty="0">
              <a:latin typeface="Arial"/>
              <a:cs typeface="Arial"/>
            </a:endParaRPr>
          </a:p>
          <a:p>
            <a:pPr marL="0" lvl="1">
              <a:spcAft>
                <a:spcPts val="500"/>
              </a:spcAft>
            </a:pPr>
            <a:r>
              <a:rPr lang="fr-FR" sz="1600" b="1" dirty="0" smtClean="0">
                <a:latin typeface="Arial"/>
                <a:cs typeface="Arial"/>
              </a:rPr>
              <a:t>Mme Mélique </a:t>
            </a:r>
          </a:p>
          <a:p>
            <a:pPr marL="0" lvl="1">
              <a:spcAft>
                <a:spcPts val="500"/>
              </a:spcAft>
            </a:pPr>
            <a:r>
              <a:rPr lang="fr-FR" sz="1600" b="1" dirty="0" smtClean="0">
                <a:latin typeface="Arial"/>
                <a:cs typeface="Arial"/>
              </a:rPr>
              <a:t>Le 08/05/2025</a:t>
            </a:r>
          </a:p>
          <a:p>
            <a:pPr marL="0" lvl="1">
              <a:spcAft>
                <a:spcPts val="500"/>
              </a:spcAft>
            </a:pPr>
            <a:r>
              <a:rPr lang="fr-FR" sz="1600" b="1" dirty="0" smtClean="0">
                <a:latin typeface="Arial"/>
                <a:cs typeface="Arial"/>
              </a:rPr>
              <a:t>Mr ROUILLARD</a:t>
            </a:r>
          </a:p>
          <a:p>
            <a:pPr marL="0" lvl="1">
              <a:spcAft>
                <a:spcPts val="500"/>
              </a:spcAft>
            </a:pPr>
            <a:r>
              <a:rPr lang="fr-FR" sz="1600" b="1" smtClean="0">
                <a:latin typeface="Arial"/>
                <a:cs typeface="Arial"/>
              </a:rPr>
              <a:t>Le 19/05/2025</a:t>
            </a:r>
            <a:endParaRPr lang="fr-FR" sz="1600" b="1" dirty="0" smtClean="0">
              <a:latin typeface="Arial"/>
              <a:cs typeface="Arial"/>
            </a:endParaRPr>
          </a:p>
          <a:p>
            <a:pPr marL="0" lvl="1">
              <a:spcAft>
                <a:spcPts val="500"/>
              </a:spcAft>
            </a:pPr>
            <a:endParaRPr lang="fr-FR" sz="1200" dirty="0">
              <a:latin typeface="Arial"/>
              <a:cs typeface="Arial"/>
            </a:endParaRPr>
          </a:p>
        </p:txBody>
      </p:sp>
      <p:sp>
        <p:nvSpPr>
          <p:cNvPr id="89" name="ZoneTexte 88"/>
          <p:cNvSpPr txBox="1">
            <a:spLocks noChangeAspect="1"/>
          </p:cNvSpPr>
          <p:nvPr/>
        </p:nvSpPr>
        <p:spPr>
          <a:xfrm>
            <a:off x="1493130" y="4064954"/>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90" name="ZoneTexte 89"/>
          <p:cNvSpPr txBox="1">
            <a:spLocks noChangeAspect="1"/>
          </p:cNvSpPr>
          <p:nvPr/>
        </p:nvSpPr>
        <p:spPr>
          <a:xfrm>
            <a:off x="2709845" y="4064954"/>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2</a:t>
            </a:r>
          </a:p>
        </p:txBody>
      </p:sp>
      <p:sp>
        <p:nvSpPr>
          <p:cNvPr id="91" name="Rectangle 16"/>
          <p:cNvSpPr txBox="1">
            <a:spLocks noChangeArrowheads="1"/>
          </p:cNvSpPr>
          <p:nvPr/>
        </p:nvSpPr>
        <p:spPr>
          <a:xfrm>
            <a:off x="3901193" y="710008"/>
            <a:ext cx="3312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Départs</a:t>
            </a:r>
          </a:p>
        </p:txBody>
      </p:sp>
      <p:sp>
        <p:nvSpPr>
          <p:cNvPr id="92" name="ZoneTexte 91"/>
          <p:cNvSpPr txBox="1"/>
          <p:nvPr/>
        </p:nvSpPr>
        <p:spPr>
          <a:xfrm>
            <a:off x="3888633" y="1228471"/>
            <a:ext cx="3311998" cy="1485022"/>
          </a:xfrm>
          <a:prstGeom prst="rect">
            <a:avLst/>
          </a:prstGeom>
          <a:noFill/>
        </p:spPr>
        <p:txBody>
          <a:bodyPr wrap="square" lIns="180000" rIns="180000" rtlCol="0">
            <a:spAutoFit/>
          </a:bodyPr>
          <a:lstStyle/>
          <a:p>
            <a:pPr marL="0" lvl="1">
              <a:spcAft>
                <a:spcPts val="500"/>
              </a:spcAft>
            </a:pPr>
            <a:r>
              <a:rPr lang="fr-FR" sz="1200" dirty="0" smtClean="0">
                <a:solidFill>
                  <a:srgbClr val="52423C"/>
                </a:solidFill>
                <a:latin typeface="Arial"/>
                <a:cs typeface="Arial"/>
              </a:rPr>
              <a:t>Nos pensées les accompagne :</a:t>
            </a:r>
            <a:endParaRPr lang="fr-FR" sz="1200" dirty="0">
              <a:solidFill>
                <a:srgbClr val="52423C"/>
              </a:solidFill>
              <a:latin typeface="Arial"/>
              <a:cs typeface="Arial"/>
            </a:endParaRPr>
          </a:p>
          <a:p>
            <a:pPr marL="0" lvl="1">
              <a:spcAft>
                <a:spcPts val="500"/>
              </a:spcAft>
            </a:pPr>
            <a:endParaRPr lang="fr-FR" b="1" dirty="0" smtClean="0">
              <a:latin typeface="Arial"/>
              <a:cs typeface="Arial"/>
            </a:endParaRPr>
          </a:p>
          <a:p>
            <a:pPr marL="0" lvl="1">
              <a:spcAft>
                <a:spcPts val="500"/>
              </a:spcAft>
            </a:pPr>
            <a:r>
              <a:rPr lang="fr-FR" sz="1600" b="1" dirty="0" smtClean="0">
                <a:latin typeface="Arial"/>
                <a:cs typeface="Arial"/>
              </a:rPr>
              <a:t>Mme POT</a:t>
            </a:r>
          </a:p>
          <a:p>
            <a:pPr marL="0" lvl="1">
              <a:spcAft>
                <a:spcPts val="500"/>
              </a:spcAft>
            </a:pPr>
            <a:r>
              <a:rPr lang="fr-FR" sz="1600" b="1" dirty="0" smtClean="0">
                <a:latin typeface="Arial"/>
                <a:cs typeface="Arial"/>
              </a:rPr>
              <a:t>Le 08/05/2025</a:t>
            </a:r>
            <a:br>
              <a:rPr lang="fr-FR" sz="1600" b="1" dirty="0" smtClean="0">
                <a:latin typeface="Arial"/>
                <a:cs typeface="Arial"/>
              </a:rPr>
            </a:br>
            <a:endParaRPr lang="fr-FR" sz="1600" b="1" dirty="0">
              <a:latin typeface="Arial"/>
              <a:cs typeface="Arial"/>
            </a:endParaRPr>
          </a:p>
        </p:txBody>
      </p:sp>
      <p:pic>
        <p:nvPicPr>
          <p:cNvPr id="44" name="Image 43" descr="noun_2259_cc.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flipH="1">
            <a:off x="6413007" y="679288"/>
            <a:ext cx="697095" cy="432000"/>
          </a:xfrm>
          <a:prstGeom prst="rect">
            <a:avLst/>
          </a:prstGeom>
        </p:spPr>
      </p:pic>
      <p:pic>
        <p:nvPicPr>
          <p:cNvPr id="45" name="Image 44" descr="noun_753163_cc.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3112775" y="1038201"/>
            <a:ext cx="482326" cy="414000"/>
          </a:xfrm>
          <a:prstGeom prst="rect">
            <a:avLst/>
          </a:prstGeom>
        </p:spPr>
      </p:pic>
      <p:pic>
        <p:nvPicPr>
          <p:cNvPr id="46" name="Image 45" descr="noun_698923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534550" y="5272827"/>
            <a:ext cx="650609" cy="432000"/>
          </a:xfrm>
          <a:prstGeom prst="rect">
            <a:avLst/>
          </a:prstGeom>
        </p:spPr>
      </p:pic>
      <p:sp>
        <p:nvSpPr>
          <p:cNvPr id="40" name="Espace réservé du pied de page 4">
            <a:extLst>
              <a:ext uri="{FF2B5EF4-FFF2-40B4-BE49-F238E27FC236}">
                <a16:creationId xmlns:a16="http://schemas.microsoft.com/office/drawing/2014/main" id="{803BD029-5842-41EB-B363-0A3611F2DB2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2052" name="Picture 4" descr="Carte anniversaire femme-Ballons. Réf. 18 - Cartes anniversaire/Anniversaire  femme - Dianne'Sty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306281" y="5770026"/>
            <a:ext cx="3256569" cy="447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31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txBox="1">
            <a:spLocks noChangeArrowheads="1"/>
          </p:cNvSpPr>
          <p:nvPr/>
        </p:nvSpPr>
        <p:spPr>
          <a:xfrm>
            <a:off x="272971" y="1599717"/>
            <a:ext cx="6734133" cy="672145"/>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900" b="1" dirty="0">
                <a:solidFill>
                  <a:schemeClr val="bg1"/>
                </a:solidFill>
                <a:latin typeface="Arial"/>
                <a:cs typeface="Arial"/>
              </a:rPr>
              <a:t>Bon à </a:t>
            </a:r>
            <a:r>
              <a:rPr lang="fr-FR" sz="1900" b="1" dirty="0" smtClean="0">
                <a:solidFill>
                  <a:schemeClr val="bg1"/>
                </a:solidFill>
                <a:latin typeface="Arial"/>
                <a:cs typeface="Arial"/>
              </a:rPr>
              <a:t>savoir </a:t>
            </a:r>
            <a:endParaRPr lang="fr-FR" sz="1900" b="1" dirty="0">
              <a:solidFill>
                <a:schemeClr val="bg1"/>
              </a:solidFill>
              <a:latin typeface="Arial"/>
              <a:cs typeface="Arial"/>
            </a:endParaRPr>
          </a:p>
        </p:txBody>
      </p:sp>
      <p:grpSp>
        <p:nvGrpSpPr>
          <p:cNvPr id="23" name="Grouper 22"/>
          <p:cNvGrpSpPr>
            <a:grpSpLocks noChangeAspect="1"/>
          </p:cNvGrpSpPr>
          <p:nvPr/>
        </p:nvGrpSpPr>
        <p:grpSpPr>
          <a:xfrm>
            <a:off x="329227" y="715356"/>
            <a:ext cx="854737" cy="831566"/>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18</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842765" y="825632"/>
            <a:ext cx="6257045" cy="566053"/>
          </a:xfrm>
          <a:solidFill>
            <a:srgbClr val="604E48"/>
          </a:solidFill>
        </p:spPr>
        <p:txBody>
          <a:bodyPr lIns="180000" anchor="ctr">
            <a:noAutofit/>
          </a:bodyPr>
          <a:lstStyle/>
          <a:p>
            <a:pPr algn="l" eaLnBrk="1" hangingPunct="1"/>
            <a:r>
              <a:rPr lang="fr-FR" sz="2200" dirty="0">
                <a:solidFill>
                  <a:schemeClr val="bg1"/>
                </a:solidFill>
              </a:rPr>
              <a:t>A la résidence</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39" name="Rectangle 38"/>
          <p:cNvSpPr/>
          <p:nvPr/>
        </p:nvSpPr>
        <p:spPr>
          <a:xfrm>
            <a:off x="272971" y="2167951"/>
            <a:ext cx="6744472" cy="8157787"/>
          </a:xfrm>
          <a:prstGeom prst="rect">
            <a:avLst/>
          </a:prstGeom>
          <a:solidFill>
            <a:srgbClr val="C50B34">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288778" y="2288802"/>
            <a:ext cx="6431321" cy="2318583"/>
          </a:xfrm>
          <a:prstGeom prst="rect">
            <a:avLst/>
          </a:prstGeom>
          <a:noFill/>
        </p:spPr>
        <p:txBody>
          <a:bodyPr wrap="square" lIns="180000" rIns="180000" rtlCol="0">
            <a:spAutoFit/>
          </a:bodyPr>
          <a:lstStyle/>
          <a:p>
            <a:pPr marL="0" lvl="1">
              <a:spcAft>
                <a:spcPts val="500"/>
              </a:spcAft>
            </a:pPr>
            <a:r>
              <a:rPr lang="fr-FR" b="1" dirty="0">
                <a:solidFill>
                  <a:srgbClr val="C50B34"/>
                </a:solidFill>
                <a:latin typeface="Arial"/>
                <a:cs typeface="Arial"/>
              </a:rPr>
              <a:t>Coiffeur</a:t>
            </a:r>
          </a:p>
          <a:p>
            <a:pPr marL="0" lvl="1">
              <a:spcAft>
                <a:spcPts val="500"/>
              </a:spcAft>
            </a:pPr>
            <a:r>
              <a:rPr lang="fr-FR" b="1" dirty="0">
                <a:solidFill>
                  <a:srgbClr val="000000"/>
                </a:solidFill>
                <a:latin typeface="Arial"/>
                <a:cs typeface="Arial"/>
              </a:rPr>
              <a:t>Mme </a:t>
            </a:r>
            <a:r>
              <a:rPr lang="fr-FR" b="1" dirty="0" smtClean="0">
                <a:solidFill>
                  <a:srgbClr val="000000"/>
                </a:solidFill>
                <a:latin typeface="Arial"/>
                <a:cs typeface="Arial"/>
              </a:rPr>
              <a:t>Vanessa COHIN</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tous les jeudis</a:t>
            </a:r>
            <a:endParaRPr lang="fr-FR" dirty="0">
              <a:latin typeface="Arial"/>
              <a:cs typeface="Arial"/>
            </a:endParaRPr>
          </a:p>
          <a:p>
            <a:pPr marL="0" lvl="1">
              <a:spcAft>
                <a:spcPts val="500"/>
              </a:spcAft>
            </a:pPr>
            <a:r>
              <a:rPr lang="fr-FR" b="1" dirty="0">
                <a:solidFill>
                  <a:srgbClr val="C50B34"/>
                </a:solidFill>
                <a:latin typeface="Arial"/>
                <a:cs typeface="Arial"/>
              </a:rPr>
              <a:t>Pédicure</a:t>
            </a:r>
          </a:p>
          <a:p>
            <a:pPr marL="0" lvl="1">
              <a:spcAft>
                <a:spcPts val="500"/>
              </a:spcAft>
            </a:pPr>
            <a:r>
              <a:rPr lang="fr-FR" b="1" dirty="0">
                <a:solidFill>
                  <a:srgbClr val="000000"/>
                </a:solidFill>
                <a:latin typeface="Arial"/>
                <a:cs typeface="Arial"/>
              </a:rPr>
              <a:t>M</a:t>
            </a:r>
            <a:r>
              <a:rPr lang="fr-FR" b="1" dirty="0" smtClean="0">
                <a:solidFill>
                  <a:srgbClr val="000000"/>
                </a:solidFill>
                <a:latin typeface="Arial"/>
                <a:cs typeface="Arial"/>
              </a:rPr>
              <a:t>. Benjamin VIOT</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tous les vendredis matin</a:t>
            </a:r>
            <a:endParaRPr lang="fr-FR" dirty="0">
              <a:solidFill>
                <a:srgbClr val="000000"/>
              </a:solidFill>
              <a:latin typeface="Arial"/>
              <a:cs typeface="Arial"/>
            </a:endParaRPr>
          </a:p>
          <a:p>
            <a:pPr marL="0" lvl="1">
              <a:spcAft>
                <a:spcPts val="500"/>
              </a:spcAft>
            </a:pPr>
            <a:r>
              <a:rPr lang="fr-FR" dirty="0">
                <a:solidFill>
                  <a:srgbClr val="000000"/>
                </a:solidFill>
                <a:latin typeface="Arial"/>
                <a:cs typeface="Arial"/>
              </a:rPr>
              <a:t> </a:t>
            </a:r>
            <a:r>
              <a:rPr lang="fr-FR" sz="2000" b="1" u="sng" dirty="0">
                <a:solidFill>
                  <a:srgbClr val="000000"/>
                </a:solidFill>
                <a:latin typeface="Arial"/>
                <a:cs typeface="Arial"/>
              </a:rPr>
              <a:t>Prenez rendez-vous auprès de </a:t>
            </a:r>
            <a:r>
              <a:rPr lang="fr-FR" sz="2000" b="1" u="sng" dirty="0" smtClean="0">
                <a:solidFill>
                  <a:srgbClr val="000000"/>
                </a:solidFill>
                <a:latin typeface="Arial"/>
                <a:cs typeface="Arial"/>
              </a:rPr>
              <a:t>l’accueil </a:t>
            </a:r>
            <a:endParaRPr lang="fr-FR" sz="1600" b="1" u="sng" dirty="0">
              <a:latin typeface="Arial"/>
              <a:cs typeface="Arial"/>
            </a:endParaRPr>
          </a:p>
        </p:txBody>
      </p:sp>
      <p:sp>
        <p:nvSpPr>
          <p:cNvPr id="30" name="ZoneTexte 29"/>
          <p:cNvSpPr txBox="1"/>
          <p:nvPr/>
        </p:nvSpPr>
        <p:spPr>
          <a:xfrm>
            <a:off x="349661" y="4637673"/>
            <a:ext cx="6431321" cy="6594113"/>
          </a:xfrm>
          <a:prstGeom prst="rect">
            <a:avLst/>
          </a:prstGeom>
          <a:noFill/>
        </p:spPr>
        <p:txBody>
          <a:bodyPr wrap="square" lIns="180000" rIns="180000" rtlCol="0">
            <a:spAutoFit/>
          </a:bodyPr>
          <a:lstStyle/>
          <a:p>
            <a:pPr marL="0" lvl="1">
              <a:spcAft>
                <a:spcPts val="500"/>
              </a:spcAft>
            </a:pPr>
            <a:r>
              <a:rPr lang="fr-FR" b="1" u="sng" dirty="0">
                <a:solidFill>
                  <a:srgbClr val="C00000"/>
                </a:solidFill>
                <a:latin typeface="Arial"/>
                <a:cs typeface="Arial"/>
              </a:rPr>
              <a:t>Directeur</a:t>
            </a:r>
          </a:p>
          <a:p>
            <a:pPr marL="0" lvl="1">
              <a:spcAft>
                <a:spcPts val="500"/>
              </a:spcAft>
            </a:pPr>
            <a:r>
              <a:rPr lang="fr-FR" b="1" dirty="0">
                <a:latin typeface="Arial"/>
                <a:cs typeface="Arial"/>
              </a:rPr>
              <a:t>Mr DAMBREVILLE </a:t>
            </a:r>
            <a:r>
              <a:rPr lang="fr-FR" b="1" dirty="0" smtClean="0">
                <a:latin typeface="Arial"/>
                <a:cs typeface="Arial"/>
              </a:rPr>
              <a:t>Marvin</a:t>
            </a:r>
            <a:endParaRPr lang="fr-FR" b="1" dirty="0">
              <a:latin typeface="Arial"/>
              <a:cs typeface="Arial"/>
            </a:endParaRPr>
          </a:p>
          <a:p>
            <a:pPr marL="0" lvl="1">
              <a:spcAft>
                <a:spcPts val="500"/>
              </a:spcAft>
            </a:pPr>
            <a:r>
              <a:rPr lang="fr-FR" dirty="0">
                <a:latin typeface="Arial"/>
                <a:cs typeface="Arial"/>
              </a:rPr>
              <a:t>Du lundi au </a:t>
            </a:r>
            <a:r>
              <a:rPr lang="fr-FR" dirty="0" smtClean="0">
                <a:latin typeface="Arial"/>
                <a:cs typeface="Arial"/>
              </a:rPr>
              <a:t>vendredi</a:t>
            </a:r>
            <a:r>
              <a:rPr lang="fr-FR" dirty="0">
                <a:latin typeface="Arial"/>
                <a:cs typeface="Arial"/>
              </a:rPr>
              <a:t> </a:t>
            </a:r>
            <a:r>
              <a:rPr lang="fr-FR" dirty="0" smtClean="0">
                <a:latin typeface="Arial"/>
                <a:cs typeface="Arial"/>
              </a:rPr>
              <a:t>et un week</a:t>
            </a:r>
            <a:r>
              <a:rPr lang="fr-FR" dirty="0">
                <a:latin typeface="Arial"/>
                <a:cs typeface="Arial"/>
              </a:rPr>
              <a:t>-</a:t>
            </a:r>
            <a:r>
              <a:rPr lang="fr-FR" dirty="0" smtClean="0">
                <a:latin typeface="Arial"/>
                <a:cs typeface="Arial"/>
              </a:rPr>
              <a:t>end par mois</a:t>
            </a:r>
          </a:p>
          <a:p>
            <a:pPr marL="0" lvl="1">
              <a:spcAft>
                <a:spcPts val="500"/>
              </a:spcAft>
            </a:pPr>
            <a:r>
              <a:rPr lang="fr-FR" b="1" u="sng" dirty="0">
                <a:solidFill>
                  <a:srgbClr val="C50B34"/>
                </a:solidFill>
                <a:latin typeface="Arial"/>
                <a:cs typeface="Arial"/>
              </a:rPr>
              <a:t>Adjointe de direction</a:t>
            </a:r>
          </a:p>
          <a:p>
            <a:pPr marL="0" lvl="1">
              <a:spcAft>
                <a:spcPts val="500"/>
              </a:spcAft>
            </a:pPr>
            <a:r>
              <a:rPr lang="fr-FR" b="1" dirty="0">
                <a:solidFill>
                  <a:srgbClr val="000000"/>
                </a:solidFill>
                <a:latin typeface="Arial"/>
                <a:cs typeface="Arial"/>
              </a:rPr>
              <a:t>Mme Clara DELAVENNE</a:t>
            </a:r>
            <a:br>
              <a:rPr lang="fr-FR" b="1" dirty="0">
                <a:solidFill>
                  <a:srgbClr val="000000"/>
                </a:solidFill>
                <a:latin typeface="Arial"/>
                <a:cs typeface="Arial"/>
              </a:rPr>
            </a:br>
            <a:r>
              <a:rPr lang="fr-FR" dirty="0">
                <a:solidFill>
                  <a:srgbClr val="000000"/>
                </a:solidFill>
                <a:latin typeface="Arial"/>
                <a:cs typeface="Arial"/>
              </a:rPr>
              <a:t>du lundi au vendredi et un week-end par </a:t>
            </a:r>
            <a:r>
              <a:rPr lang="fr-FR" dirty="0" smtClean="0">
                <a:solidFill>
                  <a:srgbClr val="000000"/>
                </a:solidFill>
                <a:latin typeface="Arial"/>
                <a:cs typeface="Arial"/>
              </a:rPr>
              <a:t>mois</a:t>
            </a:r>
            <a:endParaRPr lang="fr-FR" b="1" u="sng" dirty="0" smtClean="0">
              <a:solidFill>
                <a:srgbClr val="C50B34"/>
              </a:solidFill>
              <a:latin typeface="Arial"/>
              <a:cs typeface="Arial"/>
            </a:endParaRPr>
          </a:p>
          <a:p>
            <a:pPr marL="0" lvl="1">
              <a:spcAft>
                <a:spcPts val="500"/>
              </a:spcAft>
            </a:pPr>
            <a:r>
              <a:rPr lang="fr-FR" b="1" u="sng" dirty="0" smtClean="0">
                <a:solidFill>
                  <a:srgbClr val="C50B34"/>
                </a:solidFill>
                <a:latin typeface="Arial"/>
                <a:cs typeface="Arial"/>
              </a:rPr>
              <a:t>Infirmière Coordinatrice</a:t>
            </a:r>
            <a:endParaRPr lang="fr-FR" b="1" u="sng" dirty="0">
              <a:solidFill>
                <a:srgbClr val="C50B34"/>
              </a:solidFill>
              <a:latin typeface="Arial"/>
              <a:cs typeface="Arial"/>
            </a:endParaRPr>
          </a:p>
          <a:p>
            <a:pPr marL="0" lvl="1">
              <a:spcAft>
                <a:spcPts val="500"/>
              </a:spcAft>
            </a:pPr>
            <a:r>
              <a:rPr lang="fr-FR" b="1" dirty="0" smtClean="0">
                <a:latin typeface="Arial"/>
                <a:cs typeface="Arial"/>
              </a:rPr>
              <a:t>Mme Cassandre NOIRET</a:t>
            </a:r>
            <a:r>
              <a:rPr lang="fr-FR" b="1" dirty="0">
                <a:latin typeface="Arial"/>
                <a:cs typeface="Arial"/>
              </a:rPr>
              <a:t/>
            </a:r>
            <a:br>
              <a:rPr lang="fr-FR" b="1" dirty="0">
                <a:latin typeface="Arial"/>
                <a:cs typeface="Arial"/>
              </a:rPr>
            </a:br>
            <a:r>
              <a:rPr lang="fr-FR" dirty="0" smtClean="0">
                <a:latin typeface="Arial"/>
                <a:cs typeface="Arial"/>
              </a:rPr>
              <a:t>Du lundi au vendredi et un week-end par mois</a:t>
            </a:r>
            <a:r>
              <a:rPr lang="fr-FR" u="sng" dirty="0">
                <a:solidFill>
                  <a:srgbClr val="FFFFFF"/>
                </a:solidFill>
                <a:latin typeface="Arial"/>
                <a:cs typeface="Arial"/>
              </a:rPr>
              <a:t/>
            </a:r>
            <a:br>
              <a:rPr lang="fr-FR" u="sng" dirty="0">
                <a:solidFill>
                  <a:srgbClr val="FFFFFF"/>
                </a:solidFill>
                <a:latin typeface="Arial"/>
                <a:cs typeface="Arial"/>
              </a:rPr>
            </a:br>
            <a:r>
              <a:rPr lang="fr-FR" b="1" u="sng" dirty="0" smtClean="0">
                <a:solidFill>
                  <a:srgbClr val="C50B34"/>
                </a:solidFill>
                <a:latin typeface="Arial"/>
                <a:cs typeface="Arial"/>
              </a:rPr>
              <a:t>Responsable Hôtelière</a:t>
            </a:r>
            <a:endParaRPr lang="fr-FR" b="1" u="sng" dirty="0">
              <a:solidFill>
                <a:srgbClr val="C50B34"/>
              </a:solidFill>
              <a:latin typeface="Arial"/>
              <a:cs typeface="Arial"/>
            </a:endParaRPr>
          </a:p>
          <a:p>
            <a:pPr marL="0" lvl="1">
              <a:spcAft>
                <a:spcPts val="500"/>
              </a:spcAft>
            </a:pPr>
            <a:r>
              <a:rPr lang="fr-FR" b="1" dirty="0" smtClean="0">
                <a:solidFill>
                  <a:srgbClr val="000000"/>
                </a:solidFill>
                <a:latin typeface="Arial"/>
                <a:cs typeface="Arial"/>
              </a:rPr>
              <a:t>Mme Marie-Claude FAGNET</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du lundi au vendredi et un week-end par mois.</a:t>
            </a:r>
          </a:p>
          <a:p>
            <a:pPr marL="0" lvl="1">
              <a:spcAft>
                <a:spcPts val="500"/>
              </a:spcAft>
            </a:pPr>
            <a:r>
              <a:rPr lang="fr-FR" b="1" u="sng" dirty="0" smtClean="0">
                <a:solidFill>
                  <a:srgbClr val="C50B34"/>
                </a:solidFill>
                <a:latin typeface="Arial"/>
                <a:cs typeface="Arial"/>
              </a:rPr>
              <a:t>Agent Technique</a:t>
            </a:r>
          </a:p>
          <a:p>
            <a:pPr marL="0" lvl="1">
              <a:spcAft>
                <a:spcPts val="500"/>
              </a:spcAft>
            </a:pPr>
            <a:r>
              <a:rPr lang="fr-FR" b="1" dirty="0" smtClean="0">
                <a:solidFill>
                  <a:srgbClr val="000000"/>
                </a:solidFill>
                <a:latin typeface="Arial"/>
                <a:cs typeface="Arial"/>
              </a:rPr>
              <a:t>Mr Éric GAUDEFROY</a:t>
            </a:r>
          </a:p>
          <a:p>
            <a:pPr marL="0" lvl="1">
              <a:spcAft>
                <a:spcPts val="500"/>
              </a:spcAft>
            </a:pPr>
            <a:r>
              <a:rPr lang="fr-FR" dirty="0" smtClean="0">
                <a:solidFill>
                  <a:srgbClr val="000000"/>
                </a:solidFill>
                <a:latin typeface="Arial"/>
                <a:cs typeface="Arial"/>
              </a:rPr>
              <a:t>du </a:t>
            </a:r>
            <a:r>
              <a:rPr lang="fr-FR" dirty="0">
                <a:solidFill>
                  <a:srgbClr val="000000"/>
                </a:solidFill>
                <a:latin typeface="Arial"/>
                <a:cs typeface="Arial"/>
              </a:rPr>
              <a:t>lundi au </a:t>
            </a:r>
            <a:r>
              <a:rPr lang="fr-FR" dirty="0" smtClean="0">
                <a:solidFill>
                  <a:srgbClr val="000000"/>
                </a:solidFill>
                <a:latin typeface="Arial"/>
                <a:cs typeface="Arial"/>
              </a:rPr>
              <a:t>vendredi</a:t>
            </a:r>
          </a:p>
          <a:p>
            <a:pPr marL="0" lvl="1">
              <a:spcAft>
                <a:spcPts val="500"/>
              </a:spcAft>
            </a:pPr>
            <a:r>
              <a:rPr lang="fr-FR" b="1" u="sng" dirty="0" smtClean="0">
                <a:solidFill>
                  <a:srgbClr val="C50B34"/>
                </a:solidFill>
                <a:latin typeface="Arial"/>
                <a:cs typeface="Arial"/>
              </a:rPr>
              <a:t>Médecin coordonnateur</a:t>
            </a:r>
          </a:p>
          <a:p>
            <a:pPr marL="0" lvl="1">
              <a:spcAft>
                <a:spcPts val="500"/>
              </a:spcAft>
            </a:pPr>
            <a:r>
              <a:rPr lang="fr-FR" dirty="0" smtClean="0">
                <a:solidFill>
                  <a:srgbClr val="000000"/>
                </a:solidFill>
                <a:latin typeface="Arial"/>
                <a:cs typeface="Arial"/>
              </a:rPr>
              <a:t>Le lundi et le mercredi</a:t>
            </a:r>
            <a:endParaRPr lang="fr-FR" b="1" u="sng" dirty="0">
              <a:solidFill>
                <a:srgbClr val="C50B34"/>
              </a:solidFill>
              <a:latin typeface="Arial"/>
              <a:cs typeface="Arial"/>
            </a:endParaRPr>
          </a:p>
          <a:p>
            <a:pPr marL="0" lvl="1">
              <a:spcAft>
                <a:spcPts val="500"/>
              </a:spcAft>
            </a:pPr>
            <a:endParaRPr lang="fr-FR" b="1" u="sng" dirty="0">
              <a:solidFill>
                <a:srgbClr val="C50B34"/>
              </a:solidFill>
              <a:latin typeface="Arial"/>
              <a:cs typeface="Arial"/>
            </a:endParaRPr>
          </a:p>
          <a:p>
            <a:pPr marL="0" lvl="1">
              <a:spcAft>
                <a:spcPts val="500"/>
              </a:spcAft>
            </a:pPr>
            <a:endParaRPr lang="fr-FR" dirty="0">
              <a:solidFill>
                <a:srgbClr val="000000"/>
              </a:solidFill>
              <a:latin typeface="Arial"/>
              <a:cs typeface="Arial"/>
            </a:endParaRPr>
          </a:p>
          <a:p>
            <a:pPr marL="0" lvl="1">
              <a:spcAft>
                <a:spcPts val="500"/>
              </a:spcAft>
            </a:pPr>
            <a:endParaRPr lang="fr-FR" dirty="0">
              <a:solidFill>
                <a:srgbClr val="000000"/>
              </a:solidFill>
              <a:latin typeface="Arial"/>
              <a:cs typeface="Arial"/>
            </a:endParaRPr>
          </a:p>
        </p:txBody>
      </p:sp>
      <p:pic>
        <p:nvPicPr>
          <p:cNvPr id="27" name="Imag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35873" y="2623924"/>
            <a:ext cx="1784226" cy="1813987"/>
          </a:xfrm>
          <a:prstGeom prst="rect">
            <a:avLst/>
          </a:prstGeom>
        </p:spPr>
      </p:pic>
      <p:pic>
        <p:nvPicPr>
          <p:cNvPr id="9" name="Image 8" descr="noun_824144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384110" y="2010546"/>
            <a:ext cx="476758" cy="413616"/>
          </a:xfrm>
          <a:prstGeom prst="rect">
            <a:avLst/>
          </a:prstGeom>
        </p:spPr>
      </p:pic>
      <p:sp>
        <p:nvSpPr>
          <p:cNvPr id="31" name="Espace réservé du pied de page 4">
            <a:extLst>
              <a:ext uri="{FF2B5EF4-FFF2-40B4-BE49-F238E27FC236}">
                <a16:creationId xmlns:a16="http://schemas.microsoft.com/office/drawing/2014/main" id="{A52B69F3-941D-4285-9CA3-1920F732C2B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4252132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19</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b="1" dirty="0" smtClean="0">
                <a:solidFill>
                  <a:schemeClr val="bg1"/>
                </a:solidFill>
                <a:latin typeface="Arial"/>
                <a:cs typeface="Arial"/>
              </a:rPr>
              <a:t>                             Jeux</a:t>
            </a:r>
            <a:endParaRPr lang="fr-FR" sz="2200" b="1" dirty="0">
              <a:solidFill>
                <a:schemeClr val="bg1"/>
              </a:solidFill>
              <a:latin typeface="Arial"/>
              <a:cs typeface="Arial"/>
            </a:endParaRPr>
          </a:p>
        </p:txBody>
      </p:sp>
      <p:sp>
        <p:nvSpPr>
          <p:cNvPr id="15" name="Espace réservé du pied de page 4">
            <a:extLst>
              <a:ext uri="{FF2B5EF4-FFF2-40B4-BE49-F238E27FC236}">
                <a16:creationId xmlns:a16="http://schemas.microsoft.com/office/drawing/2014/main" id="{AFB41A05-11AE-4614-975F-32D3DFCBAF6F}"/>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026" name="Picture 2" descr="8 Jeux Imprimables Sur le Thème de la Musique pour Amuser toute la Famille  - Apprendre la mus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13" y="1701718"/>
            <a:ext cx="5676900" cy="802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25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7" name="Sous-titre 6"/>
          <p:cNvSpPr>
            <a:spLocks noGrp="1"/>
          </p:cNvSpPr>
          <p:nvPr>
            <p:ph type="subTitle" idx="1"/>
          </p:nvPr>
        </p:nvSpPr>
        <p:spPr>
          <a:xfrm>
            <a:off x="675732" y="5147769"/>
            <a:ext cx="6508976" cy="1777044"/>
          </a:xfrm>
        </p:spPr>
        <p:txBody>
          <a:bodyPr>
            <a:noAutofit/>
          </a:bodyPr>
          <a:lstStyle/>
          <a:p>
            <a:r>
              <a:rPr lang="fr-FR" sz="1400" b="1" dirty="0" smtClean="0">
                <a:solidFill>
                  <a:srgbClr val="FF6699"/>
                </a:solidFill>
              </a:rPr>
              <a:t>Les résidents de l’unité Nicolas Boileau participe à l’art-thérapie une fois par mois avec des résidents PASA (pôle d’activités et de soins adaptés). </a:t>
            </a:r>
            <a:r>
              <a:rPr lang="fr-FR" sz="1400" b="1" dirty="0">
                <a:solidFill>
                  <a:srgbClr val="FF6699"/>
                </a:solidFill>
              </a:rPr>
              <a:t>Loin d'être une simple activité artistique, l'art-thérapie permet à chacun de libérer ses émotions et de mieux se comprendre, même sans aucune compétence préalable. C'est un espace où le stress et l'anxiété peuvent s'apaiser, où la confiance en soi se renforce, et où chacun peut explorer de nouvelles facettes de sa personnalité.</a:t>
            </a: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L’ Unité Nicolas Boileau</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80938" y="1798760"/>
            <a:ext cx="3029338" cy="3029338"/>
          </a:xfrm>
          <a:prstGeom prst="rect">
            <a:avLst/>
          </a:prstGeom>
          <a:ln>
            <a:noFill/>
          </a:ln>
          <a:effectLst>
            <a:softEdge rad="112500"/>
          </a:effectLst>
        </p:spPr>
      </p:pic>
      <p:pic>
        <p:nvPicPr>
          <p:cNvPr id="3" name="Imag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24875" y="1951548"/>
            <a:ext cx="2876550" cy="28765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Imag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12938" y="6924813"/>
            <a:ext cx="3307105" cy="33071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6740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21" y="275348"/>
            <a:ext cx="3164008" cy="369332"/>
          </a:xfrm>
          <a:prstGeom prst="rect">
            <a:avLst/>
          </a:prstGeom>
        </p:spPr>
        <p:txBody>
          <a:bodyPr wrap="none">
            <a:spAutoFit/>
          </a:bodyPr>
          <a:lstStyle/>
          <a:p>
            <a:pPr lvl="0"/>
            <a:r>
              <a:rPr lang="fr-FR" dirty="0">
                <a:solidFill>
                  <a:srgbClr val="755E56"/>
                </a:solidFill>
              </a:rPr>
              <a:t>Journal interne de la Résidence </a:t>
            </a:r>
          </a:p>
        </p:txBody>
      </p:sp>
      <p:pic>
        <p:nvPicPr>
          <p:cNvPr id="3" name="Image 2"/>
          <p:cNvPicPr>
            <a:picLocks noChangeAspect="1"/>
          </p:cNvPicPr>
          <p:nvPr/>
        </p:nvPicPr>
        <p:blipFill>
          <a:blip r:embed="rId2"/>
          <a:stretch>
            <a:fillRect/>
          </a:stretch>
        </p:blipFill>
        <p:spPr>
          <a:xfrm>
            <a:off x="5745790" y="165460"/>
            <a:ext cx="1633870" cy="475529"/>
          </a:xfrm>
          <a:prstGeom prst="rect">
            <a:avLst/>
          </a:prstGeom>
        </p:spPr>
      </p:pic>
      <p:pic>
        <p:nvPicPr>
          <p:cNvPr id="4" name="Image 3"/>
          <p:cNvPicPr>
            <a:picLocks noChangeAspect="1"/>
          </p:cNvPicPr>
          <p:nvPr/>
        </p:nvPicPr>
        <p:blipFill>
          <a:blip r:embed="rId3"/>
          <a:stretch>
            <a:fillRect/>
          </a:stretch>
        </p:blipFill>
        <p:spPr>
          <a:xfrm>
            <a:off x="154268" y="1119755"/>
            <a:ext cx="853514" cy="829128"/>
          </a:xfrm>
          <a:prstGeom prst="rect">
            <a:avLst/>
          </a:prstGeom>
        </p:spPr>
      </p:pic>
      <p:pic>
        <p:nvPicPr>
          <p:cNvPr id="5" name="Image 4"/>
          <p:cNvPicPr>
            <a:picLocks noChangeAspect="1"/>
          </p:cNvPicPr>
          <p:nvPr/>
        </p:nvPicPr>
        <p:blipFill>
          <a:blip r:embed="rId4"/>
          <a:stretch>
            <a:fillRect/>
          </a:stretch>
        </p:blipFill>
        <p:spPr>
          <a:xfrm>
            <a:off x="619584" y="1380512"/>
            <a:ext cx="6840305" cy="597460"/>
          </a:xfrm>
          <a:prstGeom prst="rect">
            <a:avLst/>
          </a:prstGeom>
        </p:spPr>
      </p:pic>
      <p:pic>
        <p:nvPicPr>
          <p:cNvPr id="2052" name="Picture 4" descr="Jeu De Mots Croisés Avec Des Instruments De Musique Apprenez Français Page  Pédagogique Pour Que Les Enfants étudient La Langue Fr Illustration de  Vecteur - Illustration du gosses, éducation: 16675687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5221" y="2423958"/>
            <a:ext cx="6728679" cy="753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8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33309"/>
            <a:ext cx="3237257" cy="493819"/>
          </a:xfrm>
          <a:prstGeom prst="rect">
            <a:avLst/>
          </a:prstGeom>
        </p:spPr>
      </p:pic>
      <p:pic>
        <p:nvPicPr>
          <p:cNvPr id="3" name="Image 2"/>
          <p:cNvPicPr>
            <a:picLocks noChangeAspect="1"/>
          </p:cNvPicPr>
          <p:nvPr/>
        </p:nvPicPr>
        <p:blipFill>
          <a:blip r:embed="rId3"/>
          <a:stretch>
            <a:fillRect/>
          </a:stretch>
        </p:blipFill>
        <p:spPr>
          <a:xfrm>
            <a:off x="5821990" y="233309"/>
            <a:ext cx="1633870" cy="475529"/>
          </a:xfrm>
          <a:prstGeom prst="rect">
            <a:avLst/>
          </a:prstGeom>
        </p:spPr>
      </p:pic>
      <p:pic>
        <p:nvPicPr>
          <p:cNvPr id="4" name="Image 3"/>
          <p:cNvPicPr>
            <a:picLocks noChangeAspect="1"/>
          </p:cNvPicPr>
          <p:nvPr/>
        </p:nvPicPr>
        <p:blipFill>
          <a:blip r:embed="rId4"/>
          <a:stretch>
            <a:fillRect/>
          </a:stretch>
        </p:blipFill>
        <p:spPr>
          <a:xfrm>
            <a:off x="192368" y="806250"/>
            <a:ext cx="853514" cy="829128"/>
          </a:xfrm>
          <a:prstGeom prst="rect">
            <a:avLst/>
          </a:prstGeom>
        </p:spPr>
      </p:pic>
      <p:pic>
        <p:nvPicPr>
          <p:cNvPr id="5" name="Image 4"/>
          <p:cNvPicPr>
            <a:picLocks noChangeAspect="1"/>
          </p:cNvPicPr>
          <p:nvPr/>
        </p:nvPicPr>
        <p:blipFill>
          <a:blip r:embed="rId5"/>
          <a:stretch>
            <a:fillRect/>
          </a:stretch>
        </p:blipFill>
        <p:spPr>
          <a:xfrm>
            <a:off x="615555" y="1064339"/>
            <a:ext cx="6840305" cy="597460"/>
          </a:xfrm>
          <a:prstGeom prst="rect">
            <a:avLst/>
          </a:prstGeom>
        </p:spPr>
      </p:pic>
      <p:pic>
        <p:nvPicPr>
          <p:cNvPr id="3074" name="Picture 2" descr="JEU: mots mêlés &quot;instruments de musique&quot; - Le blog de LUDOV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60" y="1635378"/>
            <a:ext cx="731520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ts mêlés &quot;Wanted Joe Dassin !&quot; - l'Avant Seine / Théâtre de Colomb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1" y="5569204"/>
            <a:ext cx="6699582" cy="471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9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64042"/>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22</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dirty="0" err="1" smtClean="0">
                <a:solidFill>
                  <a:schemeClr val="bg1"/>
                </a:solidFill>
              </a:rPr>
              <a:t>Familyvi</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pic>
        <p:nvPicPr>
          <p:cNvPr id="4" name="Image 3" descr="icn-areas-documentos.pn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65672" y="4792465"/>
            <a:ext cx="540877" cy="540877"/>
          </a:xfrm>
          <a:prstGeom prst="rect">
            <a:avLst/>
          </a:prstGeom>
        </p:spPr>
      </p:pic>
      <p:sp>
        <p:nvSpPr>
          <p:cNvPr id="16" name="Espace réservé du pied de page 4">
            <a:extLst>
              <a:ext uri="{FF2B5EF4-FFF2-40B4-BE49-F238E27FC236}">
                <a16:creationId xmlns:a16="http://schemas.microsoft.com/office/drawing/2014/main" id="{E4D8A588-388D-4423-B789-543627C623EC}"/>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2" name="Titre 1"/>
          <p:cNvSpPr txBox="1">
            <a:spLocks/>
          </p:cNvSpPr>
          <p:nvPr/>
        </p:nvSpPr>
        <p:spPr>
          <a:xfrm>
            <a:off x="519946" y="1544163"/>
            <a:ext cx="6522958" cy="11069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spcBef>
                <a:spcPts val="0"/>
              </a:spcBef>
            </a:pPr>
            <a:r>
              <a:rPr lang="fr-FR" sz="2000" b="0" smtClean="0">
                <a:solidFill>
                  <a:srgbClr val="FF0000"/>
                </a:solidFill>
                <a:latin typeface="Calibri"/>
                <a:ea typeface="+mn-ea"/>
                <a:cs typeface="+mn-cs"/>
              </a:rPr>
              <a:t>POUR PARTAGER DES PHOTOS ET DES MESSAGES</a:t>
            </a:r>
            <a:r>
              <a:rPr lang="fr-FR" sz="2000" b="0" smtClean="0">
                <a:solidFill>
                  <a:prstClr val="black"/>
                </a:solidFill>
                <a:latin typeface="Calibri"/>
                <a:ea typeface="+mn-ea"/>
                <a:cs typeface="+mn-cs"/>
              </a:rPr>
              <a:t>, </a:t>
            </a:r>
            <a:r>
              <a:rPr lang="fr-FR" sz="2000" smtClean="0">
                <a:solidFill>
                  <a:prstClr val="black"/>
                </a:solidFill>
                <a:latin typeface="Calibri"/>
                <a:ea typeface="+mn-ea"/>
                <a:cs typeface="+mn-cs"/>
              </a:rPr>
              <a:t>avec les résidents </a:t>
            </a:r>
            <a:r>
              <a:rPr lang="fr-FR" sz="2000" b="0" smtClean="0">
                <a:solidFill>
                  <a:prstClr val="black"/>
                </a:solidFill>
                <a:latin typeface="Calibri"/>
                <a:ea typeface="+mn-ea"/>
                <a:cs typeface="+mn-cs"/>
              </a:rPr>
              <a:t>inscrivez vous sur: </a:t>
            </a:r>
            <a:r>
              <a:rPr lang="fr-FR" sz="2000" b="0" smtClean="0">
                <a:solidFill>
                  <a:srgbClr val="FF0000"/>
                </a:solidFill>
                <a:latin typeface="Calibri"/>
                <a:ea typeface="+mn-ea"/>
                <a:cs typeface="+mn-cs"/>
              </a:rPr>
              <a:t>www.familyvi.com</a:t>
            </a:r>
            <a:r>
              <a:rPr lang="fr-FR" sz="2000" b="0" smtClean="0">
                <a:solidFill>
                  <a:prstClr val="black"/>
                </a:solidFill>
                <a:latin typeface="Calibri"/>
                <a:ea typeface="+mn-ea"/>
                <a:cs typeface="+mn-cs"/>
              </a:rPr>
              <a:t> et demandez votre code à l’animatrice ou à l’accueil.</a:t>
            </a:r>
            <a:endParaRPr lang="fr-FR" dirty="0">
              <a:solidFill>
                <a:srgbClr val="C00000"/>
              </a:solidFill>
            </a:endParaRPr>
          </a:p>
        </p:txBody>
      </p:sp>
      <p:sp>
        <p:nvSpPr>
          <p:cNvPr id="13" name="Rectangle 12"/>
          <p:cNvSpPr/>
          <p:nvPr/>
        </p:nvSpPr>
        <p:spPr>
          <a:xfrm>
            <a:off x="422111" y="2651068"/>
            <a:ext cx="6762596" cy="7612974"/>
          </a:xfrm>
          <a:prstGeom prst="rect">
            <a:avLst/>
          </a:prstGeom>
          <a:solidFill>
            <a:srgbClr val="755E5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Cette </a:t>
            </a:r>
            <a:r>
              <a:rPr lang="fr-FR" b="1" dirty="0" smtClean="0">
                <a:solidFill>
                  <a:srgbClr val="C50B34"/>
                </a:solidFill>
              </a:rPr>
              <a:t>application gratuite </a:t>
            </a:r>
            <a:r>
              <a:rPr lang="fr-FR" b="1" dirty="0" smtClean="0">
                <a:solidFill>
                  <a:schemeClr val="tx1"/>
                </a:solidFill>
              </a:rPr>
              <a:t>( d’ordre non médical) est disponible gratuitement sur le site internet</a:t>
            </a:r>
            <a:r>
              <a:rPr lang="fr-FR" b="1" dirty="0" smtClean="0">
                <a:solidFill>
                  <a:srgbClr val="C50B34"/>
                </a:solidFill>
              </a:rPr>
              <a:t> www.familyvi.com </a:t>
            </a:r>
            <a:r>
              <a:rPr lang="fr-FR" b="1" dirty="0" smtClean="0">
                <a:solidFill>
                  <a:schemeClr val="tx1"/>
                </a:solidFill>
              </a:rPr>
              <a:t>et téléchargeable sur smartphone et tablette:</a:t>
            </a:r>
          </a:p>
          <a:p>
            <a:pPr algn="ctr"/>
            <a:endParaRPr lang="fr-FR" b="1" dirty="0" smtClean="0">
              <a:solidFill>
                <a:schemeClr val="tx1"/>
              </a:solidFill>
            </a:endParaRPr>
          </a:p>
          <a:p>
            <a:pPr algn="ctr"/>
            <a:r>
              <a:rPr lang="fr-FR" b="1" dirty="0" smtClean="0">
                <a:solidFill>
                  <a:srgbClr val="C00000"/>
                </a:solidFill>
              </a:rPr>
              <a:t>Le fil d’actualité  </a:t>
            </a:r>
            <a:r>
              <a:rPr lang="fr-FR" b="1" dirty="0" smtClean="0">
                <a:solidFill>
                  <a:schemeClr val="tx1"/>
                </a:solidFill>
              </a:rPr>
              <a:t>vous permet d’envoyer des messages à votre parent. Chaque personne de la famille ou des amis peuvent dorénavant correspondre avec son parent et recevoir les actualités de la résidence.</a:t>
            </a:r>
          </a:p>
          <a:p>
            <a:pPr algn="ctr"/>
            <a:endParaRPr lang="fr-FR" b="1" dirty="0">
              <a:solidFill>
                <a:schemeClr val="tx1"/>
              </a:solidFill>
            </a:endParaRPr>
          </a:p>
          <a:p>
            <a:pPr algn="ctr"/>
            <a:r>
              <a:rPr lang="fr-FR" b="1" dirty="0" smtClean="0">
                <a:solidFill>
                  <a:srgbClr val="C00000"/>
                </a:solidFill>
              </a:rPr>
              <a:t>Le Magazine </a:t>
            </a:r>
            <a:r>
              <a:rPr lang="fr-FR" b="1" dirty="0" err="1" smtClean="0">
                <a:solidFill>
                  <a:srgbClr val="C00000"/>
                </a:solidFill>
              </a:rPr>
              <a:t>Familyvi</a:t>
            </a:r>
            <a:r>
              <a:rPr lang="fr-FR" b="1" dirty="0" smtClean="0">
                <a:solidFill>
                  <a:srgbClr val="C00000"/>
                </a:solidFill>
              </a:rPr>
              <a:t> </a:t>
            </a:r>
            <a:r>
              <a:rPr lang="fr-FR" b="1" dirty="0" smtClean="0">
                <a:solidFill>
                  <a:schemeClr val="tx1"/>
                </a:solidFill>
              </a:rPr>
              <a:t>permet à votre parent de recevoir vos messages et vos photos sur une version imprimée personnalisée de son fil d’actualité. Le magazine est imprimé à l’unité et chaque exemplaire mensuel permet au résident de conserver une version écrite des messages et des photos que vous lui adressez.</a:t>
            </a:r>
          </a:p>
          <a:p>
            <a:pPr algn="ctr"/>
            <a:endParaRPr lang="fr-FR" b="1" dirty="0" smtClean="0">
              <a:solidFill>
                <a:schemeClr val="tx1"/>
              </a:solidFill>
            </a:endParaRPr>
          </a:p>
          <a:p>
            <a:pPr algn="ctr"/>
            <a:r>
              <a:rPr lang="fr-FR" b="1" dirty="0" smtClean="0">
                <a:solidFill>
                  <a:srgbClr val="C00000"/>
                </a:solidFill>
              </a:rPr>
              <a:t>Le Kiosque d’information </a:t>
            </a:r>
            <a:r>
              <a:rPr lang="fr-FR" b="1" dirty="0" smtClean="0">
                <a:solidFill>
                  <a:schemeClr val="tx1"/>
                </a:solidFill>
              </a:rPr>
              <a:t>vous permet de consulter l’agenda de la résidence, les activités, les menus, le journal de la résidence….ou que vous soyez, dès lors que vous êtes connecté.</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conciergerie</a:t>
            </a:r>
            <a:r>
              <a:rPr lang="fr-FR" b="1" dirty="0" smtClean="0">
                <a:solidFill>
                  <a:schemeClr val="tx1"/>
                </a:solidFill>
              </a:rPr>
              <a:t> facilitera la réservation des services sur mesure pour votre proche: un rendez-vous de coiffeur, un abonnement à un magazine….</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boutique en ligne </a:t>
            </a:r>
            <a:r>
              <a:rPr lang="fr-FR" b="1" dirty="0" smtClean="0">
                <a:solidFill>
                  <a:schemeClr val="tx1"/>
                </a:solidFill>
              </a:rPr>
              <a:t>vous permettra de lui offrir des cadeaux facilement fleurs, chocolats, produits d’hygiène et de soins… Vos achats lui seront livrés directement à la résidence en toute sécurité.</a:t>
            </a:r>
          </a:p>
          <a:p>
            <a:pPr algn="ctr"/>
            <a:endParaRPr lang="fr-FR" b="1" dirty="0" smtClean="0">
              <a:solidFill>
                <a:schemeClr val="tx1"/>
              </a:solidFill>
            </a:endParaRPr>
          </a:p>
        </p:txBody>
      </p:sp>
    </p:spTree>
    <p:extLst>
      <p:ext uri="{BB962C8B-B14F-4D97-AF65-F5344CB8AC3E}">
        <p14:creationId xmlns:p14="http://schemas.microsoft.com/office/powerpoint/2010/main" val="442917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Titre 2"/>
          <p:cNvSpPr>
            <a:spLocks noGrp="1"/>
          </p:cNvSpPr>
          <p:nvPr>
            <p:ph type="title"/>
          </p:nvPr>
        </p:nvSpPr>
        <p:spPr>
          <a:xfrm>
            <a:off x="851129" y="4277721"/>
            <a:ext cx="6008090" cy="1376101"/>
          </a:xfrm>
        </p:spPr>
        <p:txBody>
          <a:bodyPr>
            <a:normAutofit fontScale="90000"/>
          </a:bodyPr>
          <a:lstStyle/>
          <a:p>
            <a:r>
              <a:rPr lang="fr-FR" sz="1800" dirty="0" smtClean="0">
                <a:solidFill>
                  <a:srgbClr val="FF3399"/>
                </a:solidFill>
              </a:rPr>
              <a:t>Le vendredi 16 mai nous avons fêté les 20 ans de la résidence une ambiance festive qui restera dans les esprits de chacun. Nous avons eu le plaisir de recevoir. Avec un super show réalisé par  Karine Josselin</a:t>
            </a:r>
            <a:endParaRPr lang="fr-FR" sz="1800" dirty="0">
              <a:solidFill>
                <a:srgbClr val="FF3399"/>
              </a:solidFill>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3</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98240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Journée des « 20 ans de la résidence »</a:t>
            </a:r>
            <a:endParaRPr lang="fr-FR" sz="2200" dirty="0">
              <a:solidFill>
                <a:srgbClr val="FFFFFF"/>
              </a:solidFill>
            </a:endParaRPr>
          </a:p>
        </p:txBody>
      </p:sp>
      <p:pic>
        <p:nvPicPr>
          <p:cNvPr id="6" name="Imag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062" y="5541845"/>
            <a:ext cx="3092450" cy="2061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30676" y="8417917"/>
            <a:ext cx="3232150" cy="21547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8125" y="8375444"/>
            <a:ext cx="3194050" cy="2129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73430" y="5653822"/>
            <a:ext cx="3432174" cy="2288116"/>
          </a:xfrm>
          <a:prstGeom prst="rect">
            <a:avLst/>
          </a:prstGeom>
          <a:ln>
            <a:noFill/>
          </a:ln>
          <a:effectLst>
            <a:softEdge rad="112500"/>
          </a:effectLst>
        </p:spPr>
      </p:pic>
      <p:pic>
        <p:nvPicPr>
          <p:cNvPr id="10" name="Imag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892299" y="1607940"/>
            <a:ext cx="4093299" cy="2728866"/>
          </a:xfrm>
          <a:prstGeom prst="rect">
            <a:avLst/>
          </a:prstGeom>
          <a:ln>
            <a:noFill/>
          </a:ln>
          <a:effectLst>
            <a:softEdge rad="112500"/>
          </a:effectLst>
        </p:spPr>
      </p:pic>
    </p:spTree>
    <p:extLst>
      <p:ext uri="{BB962C8B-B14F-4D97-AF65-F5344CB8AC3E}">
        <p14:creationId xmlns:p14="http://schemas.microsoft.com/office/powerpoint/2010/main" val="182742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Espace réservé du texte 2"/>
          <p:cNvSpPr>
            <a:spLocks noGrp="1"/>
          </p:cNvSpPr>
          <p:nvPr>
            <p:ph type="body" idx="1"/>
          </p:nvPr>
        </p:nvSpPr>
        <p:spPr>
          <a:xfrm>
            <a:off x="527357" y="4446756"/>
            <a:ext cx="7035493" cy="1471513"/>
          </a:xfrm>
        </p:spPr>
        <p:txBody>
          <a:bodyPr>
            <a:normAutofit fontScale="85000" lnSpcReduction="20000"/>
          </a:bodyPr>
          <a:lstStyle/>
          <a:p>
            <a:pPr algn="ctr"/>
            <a:r>
              <a:rPr lang="fr-FR" b="1" dirty="0" smtClean="0">
                <a:solidFill>
                  <a:srgbClr val="FF3399"/>
                </a:solidFill>
              </a:rPr>
              <a:t>Jeudi 8 Mai, nous sommes allés à la Commémoration aux Monuments au Morts à Pontpoint pour rendre hommage aux anciens combattants de l’occupation Allemande nazis, nous avons chanté « la Marseillaise » et déposer la gerbe. Il est important que les résidents puissent continuer à participer à la vie de la commune</a:t>
            </a:r>
            <a:endParaRPr lang="fr-FR" b="1" dirty="0">
              <a:solidFill>
                <a:srgbClr val="FF3399"/>
              </a:solidFill>
            </a:endParaRP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4</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1" name="Rectangle 16"/>
          <p:cNvSpPr txBox="1">
            <a:spLocks noChangeArrowheads="1"/>
          </p:cNvSpPr>
          <p:nvPr/>
        </p:nvSpPr>
        <p:spPr>
          <a:xfrm>
            <a:off x="551288" y="1089946"/>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Commémoration </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28228" y="1607994"/>
            <a:ext cx="3633750" cy="2725313"/>
          </a:xfrm>
          <a:prstGeom prst="rect">
            <a:avLst/>
          </a:prstGeom>
          <a:ln>
            <a:noFill/>
          </a:ln>
          <a:effectLst>
            <a:softEdge rad="112500"/>
          </a:effectLst>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9413" y="5896612"/>
            <a:ext cx="3232150" cy="2424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13463" y="7220702"/>
            <a:ext cx="3581443" cy="2686083"/>
          </a:xfrm>
          <a:prstGeom prst="ellipse">
            <a:avLst/>
          </a:prstGeom>
          <a:ln>
            <a:noFill/>
          </a:ln>
          <a:effectLst>
            <a:softEdge rad="112500"/>
          </a:effectLst>
        </p:spPr>
      </p:pic>
    </p:spTree>
    <p:extLst>
      <p:ext uri="{BB962C8B-B14F-4D97-AF65-F5344CB8AC3E}">
        <p14:creationId xmlns:p14="http://schemas.microsoft.com/office/powerpoint/2010/main" val="265781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37720"/>
            <a:ext cx="5456393" cy="707197"/>
          </a:xfrm>
          <a:prstGeom prst="rect">
            <a:avLst/>
          </a:prstGeom>
        </p:spPr>
      </p:pic>
      <p:pic>
        <p:nvPicPr>
          <p:cNvPr id="4" name="Image 3"/>
          <p:cNvPicPr>
            <a:picLocks noChangeAspect="1"/>
          </p:cNvPicPr>
          <p:nvPr/>
        </p:nvPicPr>
        <p:blipFill>
          <a:blip r:embed="rId4"/>
          <a:stretch>
            <a:fillRect/>
          </a:stretch>
        </p:blipFill>
        <p:spPr>
          <a:xfrm>
            <a:off x="5928980" y="153553"/>
            <a:ext cx="1633870" cy="475529"/>
          </a:xfrm>
          <a:prstGeom prst="rect">
            <a:avLst/>
          </a:prstGeom>
        </p:spPr>
      </p:pic>
      <p:pic>
        <p:nvPicPr>
          <p:cNvPr id="8" name="Image 7"/>
          <p:cNvPicPr>
            <a:picLocks noChangeAspect="1"/>
          </p:cNvPicPr>
          <p:nvPr/>
        </p:nvPicPr>
        <p:blipFill>
          <a:blip r:embed="rId5"/>
          <a:stretch>
            <a:fillRect/>
          </a:stretch>
        </p:blipFill>
        <p:spPr>
          <a:xfrm>
            <a:off x="40597" y="629082"/>
            <a:ext cx="853514" cy="829128"/>
          </a:xfrm>
          <a:prstGeom prst="rect">
            <a:avLst/>
          </a:prstGeom>
        </p:spPr>
      </p:pic>
      <p:pic>
        <p:nvPicPr>
          <p:cNvPr id="2" name="Image 1"/>
          <p:cNvPicPr>
            <a:picLocks noChangeAspect="1"/>
          </p:cNvPicPr>
          <p:nvPr/>
        </p:nvPicPr>
        <p:blipFill>
          <a:blip r:embed="rId6"/>
          <a:stretch>
            <a:fillRect/>
          </a:stretch>
        </p:blipFill>
        <p:spPr>
          <a:xfrm>
            <a:off x="467354" y="866847"/>
            <a:ext cx="6840305" cy="591363"/>
          </a:xfrm>
          <a:prstGeom prst="rect">
            <a:avLst/>
          </a:prstGeom>
        </p:spPr>
      </p:pic>
      <p:graphicFrame>
        <p:nvGraphicFramePr>
          <p:cNvPr id="5" name="Objet 4">
            <a:hlinkClick r:id="" action="ppaction://ole?verb=0"/>
          </p:cNvPr>
          <p:cNvGraphicFramePr>
            <a:graphicFrameLocks noChangeAspect="1"/>
          </p:cNvGraphicFramePr>
          <p:nvPr>
            <p:extLst>
              <p:ext uri="{D42A27DB-BD31-4B8C-83A1-F6EECF244321}">
                <p14:modId xmlns:p14="http://schemas.microsoft.com/office/powerpoint/2010/main" val="578330352"/>
              </p:ext>
            </p:extLst>
          </p:nvPr>
        </p:nvGraphicFramePr>
        <p:xfrm>
          <a:off x="723900" y="1458210"/>
          <a:ext cx="6477000" cy="4576319"/>
        </p:xfrm>
        <a:graphic>
          <a:graphicData uri="http://schemas.openxmlformats.org/presentationml/2006/ole">
            <mc:AlternateContent xmlns:mc="http://schemas.openxmlformats.org/markup-compatibility/2006">
              <mc:Choice xmlns:v="urn:schemas-microsoft-com:vml" Requires="v">
                <p:oleObj spid="_x0000_s1068"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723900" y="1458210"/>
                        <a:ext cx="6477000" cy="4576319"/>
                      </a:xfrm>
                      <a:prstGeom prst="rect">
                        <a:avLst/>
                      </a:prstGeom>
                    </p:spPr>
                  </p:pic>
                </p:oleObj>
              </mc:Fallback>
            </mc:AlternateContent>
          </a:graphicData>
        </a:graphic>
      </p:graphicFrame>
      <p:graphicFrame>
        <p:nvGraphicFramePr>
          <p:cNvPr id="9" name="Objet 8">
            <a:hlinkClick r:id="" action="ppaction://ole?verb=0"/>
          </p:cNvPr>
          <p:cNvGraphicFramePr>
            <a:graphicFrameLocks noChangeAspect="1"/>
          </p:cNvGraphicFramePr>
          <p:nvPr>
            <p:extLst>
              <p:ext uri="{D42A27DB-BD31-4B8C-83A1-F6EECF244321}">
                <p14:modId xmlns:p14="http://schemas.microsoft.com/office/powerpoint/2010/main" val="2498589363"/>
              </p:ext>
            </p:extLst>
          </p:nvPr>
        </p:nvGraphicFramePr>
        <p:xfrm>
          <a:off x="685078" y="5937251"/>
          <a:ext cx="6515822" cy="4603749"/>
        </p:xfrm>
        <a:graphic>
          <a:graphicData uri="http://schemas.openxmlformats.org/presentationml/2006/ole">
            <mc:AlternateContent xmlns:mc="http://schemas.openxmlformats.org/markup-compatibility/2006">
              <mc:Choice xmlns:v="urn:schemas-microsoft-com:vml" Requires="v">
                <p:oleObj spid="_x0000_s1069" name="Présentation" r:id="rId9" imgW="7563899" imgH="5344791" progId="PowerPoint.Show.12">
                  <p:embed/>
                </p:oleObj>
              </mc:Choice>
              <mc:Fallback>
                <p:oleObj name="Présentation" r:id="rId9" imgW="7563899" imgH="5344791" progId="PowerPoint.Show.12">
                  <p:embed/>
                  <p:pic>
                    <p:nvPicPr>
                      <p:cNvPr id="0" name=""/>
                      <p:cNvPicPr/>
                      <p:nvPr/>
                    </p:nvPicPr>
                    <p:blipFill>
                      <a:blip r:embed="rId10"/>
                      <a:stretch>
                        <a:fillRect/>
                      </a:stretch>
                    </p:blipFill>
                    <p:spPr>
                      <a:xfrm>
                        <a:off x="685078" y="5937251"/>
                        <a:ext cx="6515822" cy="4603749"/>
                      </a:xfrm>
                      <a:prstGeom prst="rect">
                        <a:avLst/>
                      </a:prstGeom>
                    </p:spPr>
                  </p:pic>
                </p:oleObj>
              </mc:Fallback>
            </mc:AlternateContent>
          </a:graphicData>
        </a:graphic>
      </p:graphicFrame>
    </p:spTree>
    <p:extLst>
      <p:ext uri="{BB962C8B-B14F-4D97-AF65-F5344CB8AC3E}">
        <p14:creationId xmlns:p14="http://schemas.microsoft.com/office/powerpoint/2010/main" val="364780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6</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2" name="Image 1"/>
          <p:cNvPicPr>
            <a:picLocks noChangeAspect="1"/>
          </p:cNvPicPr>
          <p:nvPr/>
        </p:nvPicPr>
        <p:blipFill>
          <a:blip r:embed="rId6"/>
          <a:stretch>
            <a:fillRect/>
          </a:stretch>
        </p:blipFill>
        <p:spPr>
          <a:xfrm>
            <a:off x="722545" y="1078992"/>
            <a:ext cx="6840305" cy="591363"/>
          </a:xfrm>
          <a:prstGeom prst="rect">
            <a:avLst/>
          </a:prstGeom>
        </p:spPr>
      </p:pic>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989955639"/>
              </p:ext>
            </p:extLst>
          </p:nvPr>
        </p:nvGraphicFramePr>
        <p:xfrm>
          <a:off x="335465" y="1701718"/>
          <a:ext cx="7131456" cy="5038725"/>
        </p:xfrm>
        <a:graphic>
          <a:graphicData uri="http://schemas.openxmlformats.org/presentationml/2006/ole">
            <mc:AlternateContent xmlns:mc="http://schemas.openxmlformats.org/markup-compatibility/2006">
              <mc:Choice xmlns:v="urn:schemas-microsoft-com:vml" Requires="v">
                <p:oleObj spid="_x0000_s2071"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335465" y="1701718"/>
                        <a:ext cx="7131456" cy="5038725"/>
                      </a:xfrm>
                      <a:prstGeom prst="rect">
                        <a:avLst/>
                      </a:prstGeom>
                    </p:spPr>
                  </p:pic>
                </p:oleObj>
              </mc:Fallback>
            </mc:AlternateContent>
          </a:graphicData>
        </a:graphic>
      </p:graphicFrame>
    </p:spTree>
    <p:extLst>
      <p:ext uri="{BB962C8B-B14F-4D97-AF65-F5344CB8AC3E}">
        <p14:creationId xmlns:p14="http://schemas.microsoft.com/office/powerpoint/2010/main" val="232751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0728" y="25020"/>
            <a:ext cx="5456393" cy="707197"/>
          </a:xfrm>
          <a:prstGeom prst="rect">
            <a:avLst/>
          </a:prstGeom>
        </p:spPr>
      </p:pic>
      <p:pic>
        <p:nvPicPr>
          <p:cNvPr id="5" name="Image 4"/>
          <p:cNvPicPr>
            <a:picLocks noChangeAspect="1"/>
          </p:cNvPicPr>
          <p:nvPr/>
        </p:nvPicPr>
        <p:blipFill>
          <a:blip r:embed="rId4"/>
          <a:stretch>
            <a:fillRect/>
          </a:stretch>
        </p:blipFill>
        <p:spPr>
          <a:xfrm>
            <a:off x="5682290" y="140853"/>
            <a:ext cx="1633870" cy="475529"/>
          </a:xfrm>
          <a:prstGeom prst="rect">
            <a:avLst/>
          </a:prstGeom>
        </p:spPr>
      </p:pic>
      <p:pic>
        <p:nvPicPr>
          <p:cNvPr id="6" name="Image 5"/>
          <p:cNvPicPr>
            <a:picLocks noChangeAspect="1"/>
          </p:cNvPicPr>
          <p:nvPr/>
        </p:nvPicPr>
        <p:blipFill>
          <a:blip r:embed="rId5"/>
          <a:stretch>
            <a:fillRect/>
          </a:stretch>
        </p:blipFill>
        <p:spPr>
          <a:xfrm>
            <a:off x="100728" y="916555"/>
            <a:ext cx="853514" cy="829128"/>
          </a:xfrm>
          <a:prstGeom prst="rect">
            <a:avLst/>
          </a:prstGeom>
        </p:spPr>
      </p:pic>
      <p:sp>
        <p:nvSpPr>
          <p:cNvPr id="7" name="Rectangle 16"/>
          <p:cNvSpPr txBox="1">
            <a:spLocks noChangeArrowheads="1"/>
          </p:cNvSpPr>
          <p:nvPr/>
        </p:nvSpPr>
        <p:spPr>
          <a:xfrm>
            <a:off x="527485" y="109711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Planning du mois JUIN  temporaire</a:t>
            </a:r>
            <a:endParaRPr lang="fr-FR" sz="2200" dirty="0">
              <a:solidFill>
                <a:srgbClr val="FFFFFF"/>
              </a:solidFill>
            </a:endParaRPr>
          </a:p>
        </p:txBody>
      </p:sp>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3960088221"/>
              </p:ext>
            </p:extLst>
          </p:nvPr>
        </p:nvGraphicFramePr>
        <p:xfrm>
          <a:off x="100728" y="1926247"/>
          <a:ext cx="7275254" cy="5140325"/>
        </p:xfrm>
        <a:graphic>
          <a:graphicData uri="http://schemas.openxmlformats.org/presentationml/2006/ole">
            <mc:AlternateContent xmlns:mc="http://schemas.openxmlformats.org/markup-compatibility/2006">
              <mc:Choice xmlns:v="urn:schemas-microsoft-com:vml" Requires="v">
                <p:oleObj spid="_x0000_s3095" name="Présentation" r:id="rId6" imgW="7563899" imgH="5344791" progId="PowerPoint.Show.12">
                  <p:embed/>
                </p:oleObj>
              </mc:Choice>
              <mc:Fallback>
                <p:oleObj name="Présentation" r:id="rId6" imgW="7563899" imgH="5344791" progId="PowerPoint.Show.12">
                  <p:embed/>
                  <p:pic>
                    <p:nvPicPr>
                      <p:cNvPr id="0" name=""/>
                      <p:cNvPicPr/>
                      <p:nvPr/>
                    </p:nvPicPr>
                    <p:blipFill>
                      <a:blip r:embed="rId7"/>
                      <a:stretch>
                        <a:fillRect/>
                      </a:stretch>
                    </p:blipFill>
                    <p:spPr>
                      <a:xfrm>
                        <a:off x="100728" y="1926247"/>
                        <a:ext cx="7275254" cy="5140325"/>
                      </a:xfrm>
                      <a:prstGeom prst="rect">
                        <a:avLst/>
                      </a:prstGeom>
                    </p:spPr>
                  </p:pic>
                </p:oleObj>
              </mc:Fallback>
            </mc:AlternateContent>
          </a:graphicData>
        </a:graphic>
      </p:graphicFrame>
    </p:spTree>
    <p:extLst>
      <p:ext uri="{BB962C8B-B14F-4D97-AF65-F5344CB8AC3E}">
        <p14:creationId xmlns:p14="http://schemas.microsoft.com/office/powerpoint/2010/main" val="133263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4" name="Sous-titre 3"/>
          <p:cNvSpPr>
            <a:spLocks noGrp="1"/>
          </p:cNvSpPr>
          <p:nvPr>
            <p:ph type="subTitle" idx="1"/>
          </p:nvPr>
        </p:nvSpPr>
        <p:spPr>
          <a:xfrm>
            <a:off x="675732" y="4813300"/>
            <a:ext cx="6334668" cy="1790701"/>
          </a:xfrm>
        </p:spPr>
        <p:txBody>
          <a:bodyPr>
            <a:normAutofit/>
          </a:bodyPr>
          <a:lstStyle/>
          <a:p>
            <a:r>
              <a:rPr lang="fr-FR" b="1" dirty="0">
                <a:solidFill>
                  <a:schemeClr val="accent2">
                    <a:lumMod val="60000"/>
                    <a:lumOff val="40000"/>
                  </a:schemeClr>
                </a:solidFill>
              </a:rPr>
              <a:t>Nos jardiniers en herbe ont mis la main à la pâte en plantant des aromates parfumés, de jolies fleurs et les premiers plants de tomates. Le jardin promet d'être un festival de couleurs et de saveurs !</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8</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22608" y="818238"/>
            <a:ext cx="1001372" cy="97422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722850" y="938869"/>
            <a:ext cx="6840000" cy="661597"/>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PASA Philipe Le Bel (Pôle d’activités et de soins adaptées)</a:t>
            </a:r>
          </a:p>
        </p:txBody>
      </p:sp>
      <p:sp>
        <p:nvSpPr>
          <p:cNvPr id="3" name="Rectangle 2"/>
          <p:cNvSpPr/>
          <p:nvPr/>
        </p:nvSpPr>
        <p:spPr>
          <a:xfrm>
            <a:off x="1890713" y="5020360"/>
            <a:ext cx="3781425" cy="369332"/>
          </a:xfrm>
          <a:prstGeom prst="rect">
            <a:avLst/>
          </a:prstGeom>
        </p:spPr>
        <p:txBody>
          <a:bodyPr>
            <a:spAutoFit/>
          </a:bodyPr>
          <a:lstStyle/>
          <a:p>
            <a:endParaRPr lang="fr-FR" b="1" i="0" dirty="0">
              <a:solidFill>
                <a:srgbClr val="191919"/>
              </a:solidFill>
              <a:effectLst/>
              <a:latin typeface="LPO"/>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05262" y="6443418"/>
            <a:ext cx="3572599" cy="35725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76691" y="1692011"/>
            <a:ext cx="3029744" cy="30297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165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1469552" y="4771432"/>
            <a:ext cx="4244022" cy="1029705"/>
          </a:xfrm>
        </p:spPr>
        <p:txBody>
          <a:bodyPr>
            <a:normAutofit/>
          </a:bodyPr>
          <a:lstStyle/>
          <a:p>
            <a:r>
              <a:rPr lang="fr-FR" b="1" dirty="0" smtClean="0">
                <a:solidFill>
                  <a:srgbClr val="E6665C"/>
                </a:solidFill>
              </a:rPr>
              <a:t>Grand-loto avec des lots à gagner</a:t>
            </a:r>
            <a:endParaRPr lang="fr-FR" b="1" dirty="0">
              <a:solidFill>
                <a:srgbClr val="E6665C"/>
              </a:solidFill>
            </a:endParaRP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9</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smtClean="0">
                <a:solidFill>
                  <a:srgbClr val="FFFFFF"/>
                </a:solidFill>
              </a:rPr>
              <a:t>Grand-Loto</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09297" y="5909870"/>
            <a:ext cx="2850356" cy="38004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635" y="5909870"/>
            <a:ext cx="3879850" cy="2909888"/>
          </a:xfrm>
          <a:prstGeom prst="ellipse">
            <a:avLst/>
          </a:prstGeom>
          <a:ln>
            <a:noFill/>
          </a:ln>
          <a:effectLst>
            <a:softEdge rad="112500"/>
          </a:effectLst>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20637" y="1779686"/>
            <a:ext cx="3321575" cy="2491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364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11219</TotalTime>
  <Words>1689</Words>
  <Application>Microsoft Office PowerPoint</Application>
  <PresentationFormat>Personnalisé</PresentationFormat>
  <Paragraphs>185</Paragraphs>
  <Slides>22</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2" baseType="lpstr">
      <vt:lpstr>ＭＳ Ｐゴシック</vt:lpstr>
      <vt:lpstr>Arial</vt:lpstr>
      <vt:lpstr>Calibri</vt:lpstr>
      <vt:lpstr>Google Sans</vt:lpstr>
      <vt:lpstr>larsseit-bold-webfont</vt:lpstr>
      <vt:lpstr>larsseit-webfont</vt:lpstr>
      <vt:lpstr>LPO</vt:lpstr>
      <vt:lpstr>Times New Roman</vt:lpstr>
      <vt:lpstr>Thème Office</vt:lpstr>
      <vt:lpstr>Présentation</vt:lpstr>
      <vt:lpstr>Présentation PowerPoint</vt:lpstr>
      <vt:lpstr>Présentation PowerPoint</vt:lpstr>
      <vt:lpstr>Le vendredi 16 mai nous avons fêté les 20 ans de la résidence une ambiance festive qui restera dans les esprits de chacun. Nous avons eu le plaisir de recevoir. Avec un super show réalisé par  Karine Josselin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la résidence</vt:lpstr>
      <vt:lpstr>                             Jeux</vt:lpstr>
      <vt:lpstr>Présentation PowerPoint</vt:lpstr>
      <vt:lpstr>Présentation PowerPoint</vt:lpstr>
      <vt:lpstr>Familyvi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Grégory Riboulet</dc:creator>
  <cp:lastModifiedBy>Medicis Pontpoint - Qualité de Vie</cp:lastModifiedBy>
  <cp:revision>474</cp:revision>
  <cp:lastPrinted>2024-11-06T09:15:47Z</cp:lastPrinted>
  <dcterms:created xsi:type="dcterms:W3CDTF">2017-02-14T13:34:35Z</dcterms:created>
  <dcterms:modified xsi:type="dcterms:W3CDTF">2025-06-10T09:01:25Z</dcterms:modified>
</cp:coreProperties>
</file>